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1"/>
  </p:notesMasterIdLst>
  <p:sldIdLst>
    <p:sldId id="260" r:id="rId2"/>
    <p:sldId id="261" r:id="rId3"/>
    <p:sldId id="275" r:id="rId4"/>
    <p:sldId id="284" r:id="rId5"/>
    <p:sldId id="282" r:id="rId6"/>
    <p:sldId id="262" r:id="rId7"/>
    <p:sldId id="256" r:id="rId8"/>
    <p:sldId id="257" r:id="rId9"/>
    <p:sldId id="259" r:id="rId1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505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B26307A-B274-4CB1-AFB3-901D0B778443}" type="datetimeFigureOut">
              <a:rPr lang="en-GB" smtClean="0"/>
              <a:t>24/06/2020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CC62975-64AC-42C0-830E-80A6FA06EEE8}" type="slidenum">
              <a:rPr lang="en-GB" smtClean="0"/>
              <a:t>‹#›</a:t>
            </a:fld>
            <a:endParaRPr lang="en-GB"/>
          </a:p>
        </p:txBody>
      </p:sp>
    </p:spTree>
    <p:extLst>
      <p:ext uri="{BB962C8B-B14F-4D97-AF65-F5344CB8AC3E}">
        <p14:creationId xmlns:p14="http://schemas.microsoft.com/office/powerpoint/2010/main" val="290163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C62975-64AC-42C0-830E-80A6FA06EEE8}" type="slidenum">
              <a:rPr lang="en-GB" smtClean="0"/>
              <a:t>7</a:t>
            </a:fld>
            <a:endParaRPr lang="en-GB"/>
          </a:p>
        </p:txBody>
      </p:sp>
    </p:spTree>
    <p:extLst>
      <p:ext uri="{BB962C8B-B14F-4D97-AF65-F5344CB8AC3E}">
        <p14:creationId xmlns:p14="http://schemas.microsoft.com/office/powerpoint/2010/main" val="65493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30C88A6-3802-40C7-8750-5845D8CE2051}"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BB78EA7-F33F-407A-89AE-C5FA41B4F881}" type="slidenum">
              <a:rPr lang="en-GB" smtClean="0"/>
              <a:pPr>
                <a:defRPr/>
              </a:pPr>
              <a:t>‹#›</a:t>
            </a:fld>
            <a:endParaRPr lang="en-GB"/>
          </a:p>
        </p:txBody>
      </p:sp>
    </p:spTree>
    <p:extLst>
      <p:ext uri="{BB962C8B-B14F-4D97-AF65-F5344CB8AC3E}">
        <p14:creationId xmlns:p14="http://schemas.microsoft.com/office/powerpoint/2010/main" val="212824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E567131-18CF-44B0-8029-1196A8EF93F8}"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2D44665-57C9-4E3F-B909-D8BD2D43B593}" type="slidenum">
              <a:rPr lang="en-GB" smtClean="0"/>
              <a:pPr>
                <a:defRPr/>
              </a:pPr>
              <a:t>‹#›</a:t>
            </a:fld>
            <a:endParaRPr lang="en-GB"/>
          </a:p>
        </p:txBody>
      </p:sp>
    </p:spTree>
    <p:extLst>
      <p:ext uri="{BB962C8B-B14F-4D97-AF65-F5344CB8AC3E}">
        <p14:creationId xmlns:p14="http://schemas.microsoft.com/office/powerpoint/2010/main" val="256152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E567131-18CF-44B0-8029-1196A8EF93F8}"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2D44665-57C9-4E3F-B909-D8BD2D43B593}" type="slidenum">
              <a:rPr lang="en-GB" smtClean="0"/>
              <a:pPr>
                <a:defRPr/>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7163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E567131-18CF-44B0-8029-1196A8EF93F8}"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2D44665-57C9-4E3F-B909-D8BD2D43B593}" type="slidenum">
              <a:rPr lang="en-GB" smtClean="0"/>
              <a:pPr>
                <a:defRPr/>
              </a:pPr>
              <a:t>‹#›</a:t>
            </a:fld>
            <a:endParaRPr lang="en-GB"/>
          </a:p>
        </p:txBody>
      </p:sp>
    </p:spTree>
    <p:extLst>
      <p:ext uri="{BB962C8B-B14F-4D97-AF65-F5344CB8AC3E}">
        <p14:creationId xmlns:p14="http://schemas.microsoft.com/office/powerpoint/2010/main" val="1359222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E567131-18CF-44B0-8029-1196A8EF93F8}"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2D44665-57C9-4E3F-B909-D8BD2D43B593}" type="slidenum">
              <a:rPr lang="en-GB" smtClean="0"/>
              <a:pPr>
                <a:defRPr/>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241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E567131-18CF-44B0-8029-1196A8EF93F8}"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2D44665-57C9-4E3F-B909-D8BD2D43B593}" type="slidenum">
              <a:rPr lang="en-GB" smtClean="0"/>
              <a:pPr>
                <a:defRPr/>
              </a:pPr>
              <a:t>‹#›</a:t>
            </a:fld>
            <a:endParaRPr lang="en-GB"/>
          </a:p>
        </p:txBody>
      </p:sp>
    </p:spTree>
    <p:extLst>
      <p:ext uri="{BB962C8B-B14F-4D97-AF65-F5344CB8AC3E}">
        <p14:creationId xmlns:p14="http://schemas.microsoft.com/office/powerpoint/2010/main" val="118535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711C4A0-5A86-4983-A60C-4C4074A7325C}"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DEBB675-7E6F-42B7-82CA-2A9FBF82C424}" type="slidenum">
              <a:rPr lang="en-GB" smtClean="0"/>
              <a:pPr>
                <a:defRPr/>
              </a:pPr>
              <a:t>‹#›</a:t>
            </a:fld>
            <a:endParaRPr lang="en-GB"/>
          </a:p>
        </p:txBody>
      </p:sp>
    </p:spTree>
    <p:extLst>
      <p:ext uri="{BB962C8B-B14F-4D97-AF65-F5344CB8AC3E}">
        <p14:creationId xmlns:p14="http://schemas.microsoft.com/office/powerpoint/2010/main" val="415271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1E02958-DBD9-44E5-BDDE-25AB3B9D0CB5}"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0954A11-B00D-466B-AE77-264E90A943C0}" type="slidenum">
              <a:rPr lang="en-GB" smtClean="0"/>
              <a:pPr>
                <a:defRPr/>
              </a:pPr>
              <a:t>‹#›</a:t>
            </a:fld>
            <a:endParaRPr lang="en-GB"/>
          </a:p>
        </p:txBody>
      </p:sp>
    </p:spTree>
    <p:extLst>
      <p:ext uri="{BB962C8B-B14F-4D97-AF65-F5344CB8AC3E}">
        <p14:creationId xmlns:p14="http://schemas.microsoft.com/office/powerpoint/2010/main" val="341944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8FDA39B-48C1-4850-A0F9-6FD6865CC9E9}"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89AA489-8881-4A48-A028-77FA3C2F2F71}" type="slidenum">
              <a:rPr lang="en-GB" smtClean="0"/>
              <a:pPr>
                <a:defRPr/>
              </a:pPr>
              <a:t>‹#›</a:t>
            </a:fld>
            <a:endParaRPr lang="en-GB"/>
          </a:p>
        </p:txBody>
      </p:sp>
    </p:spTree>
    <p:extLst>
      <p:ext uri="{BB962C8B-B14F-4D97-AF65-F5344CB8AC3E}">
        <p14:creationId xmlns:p14="http://schemas.microsoft.com/office/powerpoint/2010/main" val="81847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F906C4C-1637-4FBE-ACD7-D0B5419FFEF6}"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14E2A1F-501B-40B8-B453-0E4F4AE4BC3B}" type="slidenum">
              <a:rPr lang="en-GB" smtClean="0"/>
              <a:pPr>
                <a:defRPr/>
              </a:pPr>
              <a:t>‹#›</a:t>
            </a:fld>
            <a:endParaRPr lang="en-GB"/>
          </a:p>
        </p:txBody>
      </p:sp>
    </p:spTree>
    <p:extLst>
      <p:ext uri="{BB962C8B-B14F-4D97-AF65-F5344CB8AC3E}">
        <p14:creationId xmlns:p14="http://schemas.microsoft.com/office/powerpoint/2010/main" val="28386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25E525E-5706-40D3-8E24-911C8EF37275}" type="datetimeFigureOut">
              <a:rPr lang="en-GB" smtClean="0"/>
              <a:pPr>
                <a:defRPr/>
              </a:pPr>
              <a:t>24/06/2020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F151A5B-00EB-4525-939C-7A31F3874FD3}" type="slidenum">
              <a:rPr lang="en-GB" smtClean="0"/>
              <a:pPr>
                <a:defRPr/>
              </a:pPr>
              <a:t>‹#›</a:t>
            </a:fld>
            <a:endParaRPr lang="en-GB"/>
          </a:p>
        </p:txBody>
      </p:sp>
    </p:spTree>
    <p:extLst>
      <p:ext uri="{BB962C8B-B14F-4D97-AF65-F5344CB8AC3E}">
        <p14:creationId xmlns:p14="http://schemas.microsoft.com/office/powerpoint/2010/main" val="229307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B3711C75-EAD3-4A55-9DE8-7C62A29EA15C}" type="datetimeFigureOut">
              <a:rPr lang="en-GB" smtClean="0"/>
              <a:pPr>
                <a:defRPr/>
              </a:pPr>
              <a:t>24/06/2020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184BABC3-DF13-455B-BD0F-FFAF361DB22D}" type="slidenum">
              <a:rPr lang="en-GB" smtClean="0"/>
              <a:pPr>
                <a:defRPr/>
              </a:pPr>
              <a:t>‹#›</a:t>
            </a:fld>
            <a:endParaRPr lang="en-GB"/>
          </a:p>
        </p:txBody>
      </p:sp>
    </p:spTree>
    <p:extLst>
      <p:ext uri="{BB962C8B-B14F-4D97-AF65-F5344CB8AC3E}">
        <p14:creationId xmlns:p14="http://schemas.microsoft.com/office/powerpoint/2010/main" val="143841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EA67117-C9F2-4CC7-9464-6B8EBE50F6BF}" type="datetimeFigureOut">
              <a:rPr lang="en-GB" smtClean="0"/>
              <a:pPr>
                <a:defRPr/>
              </a:pPr>
              <a:t>24/06/2020</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AA0C6CD5-29FF-4B8B-A287-F39E68146CAA}" type="slidenum">
              <a:rPr lang="en-GB" smtClean="0"/>
              <a:pPr>
                <a:defRPr/>
              </a:pPr>
              <a:t>‹#›</a:t>
            </a:fld>
            <a:endParaRPr lang="en-GB"/>
          </a:p>
        </p:txBody>
      </p:sp>
    </p:spTree>
    <p:extLst>
      <p:ext uri="{BB962C8B-B14F-4D97-AF65-F5344CB8AC3E}">
        <p14:creationId xmlns:p14="http://schemas.microsoft.com/office/powerpoint/2010/main" val="272233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BD999D9-8E9E-4942-9BE1-B541B03E7D53}" type="datetimeFigureOut">
              <a:rPr lang="en-GB" smtClean="0"/>
              <a:pPr>
                <a:defRPr/>
              </a:pPr>
              <a:t>24/06/2020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83804CDA-D594-4963-AE4C-33C6B30E2960}" type="slidenum">
              <a:rPr lang="en-GB" smtClean="0"/>
              <a:pPr>
                <a:defRPr/>
              </a:pPr>
              <a:t>‹#›</a:t>
            </a:fld>
            <a:endParaRPr lang="en-GB"/>
          </a:p>
        </p:txBody>
      </p:sp>
    </p:spTree>
    <p:extLst>
      <p:ext uri="{BB962C8B-B14F-4D97-AF65-F5344CB8AC3E}">
        <p14:creationId xmlns:p14="http://schemas.microsoft.com/office/powerpoint/2010/main" val="135920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28519FA-0872-4925-8186-56CB607B4320}" type="datetimeFigureOut">
              <a:rPr lang="en-GB" smtClean="0"/>
              <a:pPr>
                <a:defRPr/>
              </a:pPr>
              <a:t>24/06/2020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76ADF52-481F-4098-949A-781F3D3DDC44}" type="slidenum">
              <a:rPr lang="en-GB" smtClean="0"/>
              <a:pPr>
                <a:defRPr/>
              </a:pPr>
              <a:t>‹#›</a:t>
            </a:fld>
            <a:endParaRPr lang="en-GB"/>
          </a:p>
        </p:txBody>
      </p:sp>
    </p:spTree>
    <p:extLst>
      <p:ext uri="{BB962C8B-B14F-4D97-AF65-F5344CB8AC3E}">
        <p14:creationId xmlns:p14="http://schemas.microsoft.com/office/powerpoint/2010/main" val="120111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06AA302-28C8-4DC1-92EB-98BC8CA9FFBB}" type="datetimeFigureOut">
              <a:rPr lang="en-GB" smtClean="0"/>
              <a:pPr>
                <a:defRPr/>
              </a:pPr>
              <a:t>24/06/2020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8345D0B-BF82-4AD1-823F-D931DA41353E}" type="slidenum">
              <a:rPr lang="en-GB" smtClean="0"/>
              <a:pPr>
                <a:defRPr/>
              </a:pPr>
              <a:t>‹#›</a:t>
            </a:fld>
            <a:endParaRPr lang="en-GB"/>
          </a:p>
        </p:txBody>
      </p:sp>
    </p:spTree>
    <p:extLst>
      <p:ext uri="{BB962C8B-B14F-4D97-AF65-F5344CB8AC3E}">
        <p14:creationId xmlns:p14="http://schemas.microsoft.com/office/powerpoint/2010/main" val="382101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E567131-18CF-44B0-8029-1196A8EF93F8}" type="datetimeFigureOut">
              <a:rPr lang="en-GB" smtClean="0"/>
              <a:pPr>
                <a:defRPr/>
              </a:pPr>
              <a:t>24/06/2020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42D44665-57C9-4E3F-B909-D8BD2D43B593}" type="slidenum">
              <a:rPr lang="en-GB" smtClean="0"/>
              <a:pPr>
                <a:defRPr/>
              </a:pPr>
              <a:t>‹#›</a:t>
            </a:fld>
            <a:endParaRPr lang="en-GB"/>
          </a:p>
        </p:txBody>
      </p:sp>
    </p:spTree>
    <p:extLst>
      <p:ext uri="{BB962C8B-B14F-4D97-AF65-F5344CB8AC3E}">
        <p14:creationId xmlns:p14="http://schemas.microsoft.com/office/powerpoint/2010/main" val="133944724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7.wmf"/><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4708790"/>
            <a:ext cx="5826719" cy="1096899"/>
          </a:xfrm>
        </p:spPr>
        <p:txBody>
          <a:bodyPr>
            <a:normAutofit fontScale="77500" lnSpcReduction="20000"/>
          </a:bodyPr>
          <a:lstStyle/>
          <a:p>
            <a:endParaRPr lang="en-GB" dirty="0" smtClean="0"/>
          </a:p>
          <a:p>
            <a:endParaRPr lang="en-GB" dirty="0"/>
          </a:p>
          <a:p>
            <a:r>
              <a:rPr lang="en-GB" sz="4300" dirty="0" smtClean="0">
                <a:solidFill>
                  <a:srgbClr val="002060"/>
                </a:solidFill>
              </a:rPr>
              <a:t>www.oxheyfirstschool.com</a:t>
            </a:r>
            <a:endParaRPr lang="en-GB" sz="4300"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60648"/>
            <a:ext cx="4752528" cy="2304256"/>
          </a:xfrm>
          <a:prstGeom prst="rect">
            <a:avLst/>
          </a:prstGeom>
          <a:noFill/>
          <a:ln>
            <a:noFill/>
          </a:ln>
        </p:spPr>
      </p:pic>
      <p:sp>
        <p:nvSpPr>
          <p:cNvPr id="5" name="Title 4"/>
          <p:cNvSpPr>
            <a:spLocks noGrp="1"/>
          </p:cNvSpPr>
          <p:nvPr>
            <p:ph type="ctrTitle"/>
          </p:nvPr>
        </p:nvSpPr>
        <p:spPr>
          <a:xfrm>
            <a:off x="971600" y="2835757"/>
            <a:ext cx="7329837" cy="1860992"/>
          </a:xfrm>
        </p:spPr>
        <p:txBody>
          <a:bodyPr/>
          <a:lstStyle/>
          <a:p>
            <a:pPr algn="ctr"/>
            <a:r>
              <a:rPr lang="en-GB" sz="4000" dirty="0" smtClean="0">
                <a:solidFill>
                  <a:schemeClr val="tx2">
                    <a:lumMod val="50000"/>
                  </a:schemeClr>
                </a:solidFill>
              </a:rPr>
              <a:t>Dazzling Dragonflies and Sparkly Spiders Parent </a:t>
            </a:r>
            <a:r>
              <a:rPr lang="en-GB" sz="4000" dirty="0">
                <a:solidFill>
                  <a:schemeClr val="tx2">
                    <a:lumMod val="50000"/>
                  </a:schemeClr>
                </a:solidFill>
              </a:rPr>
              <a:t>Induction Information 2020</a:t>
            </a:r>
            <a:endParaRPr lang="en-GB" sz="4000" dirty="0">
              <a:solidFill>
                <a:schemeClr val="tx2">
                  <a:lumMod val="50000"/>
                </a:schemeClr>
              </a:solidFill>
            </a:endParaRPr>
          </a:p>
        </p:txBody>
      </p:sp>
    </p:spTree>
    <p:extLst>
      <p:ext uri="{BB962C8B-B14F-4D97-AF65-F5344CB8AC3E}">
        <p14:creationId xmlns:p14="http://schemas.microsoft.com/office/powerpoint/2010/main" val="1740955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214" y="260648"/>
            <a:ext cx="7311531" cy="1646302"/>
          </a:xfrm>
        </p:spPr>
        <p:txBody>
          <a:bodyPr/>
          <a:lstStyle/>
          <a:p>
            <a:pPr algn="ctr"/>
            <a:r>
              <a:rPr lang="en-GB" sz="4000" dirty="0"/>
              <a:t>Meet our </a:t>
            </a:r>
            <a:r>
              <a:rPr lang="en-GB" sz="4000" dirty="0" smtClean="0"/>
              <a:t>Dazzling Dragonflies and Sparkly Spiders </a:t>
            </a:r>
            <a:r>
              <a:rPr lang="en-GB" sz="4000" dirty="0"/>
              <a:t>Team!</a:t>
            </a:r>
          </a:p>
        </p:txBody>
      </p:sp>
      <p:sp>
        <p:nvSpPr>
          <p:cNvPr id="6" name="Subtitle 5"/>
          <p:cNvSpPr>
            <a:spLocks noGrp="1"/>
          </p:cNvSpPr>
          <p:nvPr>
            <p:ph type="subTitle" idx="1"/>
          </p:nvPr>
        </p:nvSpPr>
        <p:spPr>
          <a:xfrm>
            <a:off x="1259632" y="1906950"/>
            <a:ext cx="6264696" cy="1096899"/>
          </a:xfrm>
        </p:spPr>
        <p:txBody>
          <a:bodyPr>
            <a:normAutofit/>
          </a:bodyPr>
          <a:lstStyle/>
          <a:p>
            <a:pPr algn="ctr"/>
            <a:r>
              <a:rPr lang="en-GB" sz="3000" dirty="0"/>
              <a:t>Early Years </a:t>
            </a:r>
            <a:r>
              <a:rPr lang="en-GB" sz="3000" dirty="0" smtClean="0"/>
              <a:t>Team</a:t>
            </a:r>
            <a:endParaRPr lang="en-GB" sz="3000" dirty="0"/>
          </a:p>
        </p:txBody>
      </p:sp>
      <p:pic>
        <p:nvPicPr>
          <p:cNvPr id="7" name="Picture 6" descr="C:\Users\Liz\Downloads\oxheyfirstHW 680.jpg"/>
          <p:cNvPicPr/>
          <p:nvPr/>
        </p:nvPicPr>
        <p:blipFill rotWithShape="1">
          <a:blip r:embed="rId2" cstate="print">
            <a:extLst>
              <a:ext uri="{28A0092B-C50C-407E-A947-70E740481C1C}">
                <a14:useLocalDpi xmlns:a14="http://schemas.microsoft.com/office/drawing/2010/main" val="0"/>
              </a:ext>
            </a:extLst>
          </a:blip>
          <a:srcRect t="9950"/>
          <a:stretch/>
        </p:blipFill>
        <p:spPr bwMode="auto">
          <a:xfrm>
            <a:off x="2421856" y="2571304"/>
            <a:ext cx="1335968" cy="1809853"/>
          </a:xfrm>
          <a:prstGeom prst="rect">
            <a:avLst/>
          </a:prstGeom>
          <a:noFill/>
          <a:ln>
            <a:noFill/>
          </a:ln>
        </p:spPr>
      </p:pic>
      <p:pic>
        <p:nvPicPr>
          <p:cNvPr id="9" name="Picture 8" descr="C:\Users\Liz\Downloads\oxheyfirstHW 1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688" y="2606236"/>
            <a:ext cx="1263960" cy="1785938"/>
          </a:xfrm>
          <a:prstGeom prst="rect">
            <a:avLst/>
          </a:prstGeom>
          <a:noFill/>
          <a:ln>
            <a:noFill/>
          </a:ln>
        </p:spPr>
      </p:pic>
      <p:sp>
        <p:nvSpPr>
          <p:cNvPr id="15" name="TextBox 14"/>
          <p:cNvSpPr txBox="1"/>
          <p:nvPr/>
        </p:nvSpPr>
        <p:spPr>
          <a:xfrm>
            <a:off x="2499509" y="4515691"/>
            <a:ext cx="1169670" cy="1908215"/>
          </a:xfrm>
          <a:prstGeom prst="rect">
            <a:avLst/>
          </a:prstGeom>
          <a:noFill/>
        </p:spPr>
        <p:txBody>
          <a:bodyPr wrap="square" rtlCol="0">
            <a:spAutoFit/>
          </a:bodyPr>
          <a:lstStyle/>
          <a:p>
            <a:pPr algn="ctr"/>
            <a:r>
              <a:rPr lang="en-GB" sz="1500" dirty="0" smtClean="0"/>
              <a:t>Mrs Holt  </a:t>
            </a:r>
            <a:r>
              <a:rPr lang="en-GB" sz="1500" dirty="0" smtClean="0"/>
              <a:t>Teacher</a:t>
            </a:r>
          </a:p>
          <a:p>
            <a:pPr algn="ctr"/>
            <a:endParaRPr lang="en-GB" sz="1500" dirty="0" smtClean="0"/>
          </a:p>
          <a:p>
            <a:pPr algn="ctr"/>
            <a:r>
              <a:rPr lang="en-GB" sz="1500" dirty="0" smtClean="0"/>
              <a:t>Sparkly Spiders</a:t>
            </a:r>
            <a:endParaRPr lang="en-GB" sz="1500" dirty="0" smtClean="0"/>
          </a:p>
          <a:p>
            <a:pPr algn="ctr"/>
            <a:endParaRPr lang="en-GB" sz="1500" dirty="0" smtClean="0"/>
          </a:p>
          <a:p>
            <a:pPr algn="ctr"/>
            <a:r>
              <a:rPr lang="en-GB" sz="1400" dirty="0" smtClean="0"/>
              <a:t>Inclusion Lead</a:t>
            </a:r>
            <a:endParaRPr lang="en-GB" sz="1400" dirty="0"/>
          </a:p>
        </p:txBody>
      </p:sp>
      <p:sp>
        <p:nvSpPr>
          <p:cNvPr id="16" name="TextBox 15"/>
          <p:cNvSpPr txBox="1"/>
          <p:nvPr/>
        </p:nvSpPr>
        <p:spPr>
          <a:xfrm>
            <a:off x="660114" y="4525005"/>
            <a:ext cx="1373108" cy="1708160"/>
          </a:xfrm>
          <a:prstGeom prst="rect">
            <a:avLst/>
          </a:prstGeom>
          <a:noFill/>
        </p:spPr>
        <p:txBody>
          <a:bodyPr wrap="square" rtlCol="0">
            <a:spAutoFit/>
          </a:bodyPr>
          <a:lstStyle/>
          <a:p>
            <a:pPr algn="ctr"/>
            <a:r>
              <a:rPr lang="en-GB" sz="1500" dirty="0" smtClean="0"/>
              <a:t>Mrs Fletcher</a:t>
            </a:r>
          </a:p>
          <a:p>
            <a:pPr algn="ctr"/>
            <a:r>
              <a:rPr lang="en-GB" sz="1500" dirty="0" smtClean="0"/>
              <a:t> </a:t>
            </a:r>
            <a:r>
              <a:rPr lang="en-GB" sz="1500" dirty="0" smtClean="0"/>
              <a:t>Teacher</a:t>
            </a:r>
          </a:p>
          <a:p>
            <a:pPr algn="ctr"/>
            <a:endParaRPr lang="en-GB" sz="1500" dirty="0" smtClean="0"/>
          </a:p>
          <a:p>
            <a:pPr algn="ctr"/>
            <a:r>
              <a:rPr lang="en-GB" sz="1500" dirty="0" smtClean="0"/>
              <a:t>Dazzling Dragonflies</a:t>
            </a:r>
            <a:endParaRPr lang="en-GB" sz="1500" dirty="0" smtClean="0"/>
          </a:p>
          <a:p>
            <a:pPr algn="ctr"/>
            <a:endParaRPr lang="en-GB" sz="1500" dirty="0"/>
          </a:p>
          <a:p>
            <a:pPr algn="ctr"/>
            <a:r>
              <a:rPr lang="en-GB" sz="1500" dirty="0" smtClean="0"/>
              <a:t>EYFS Lead</a:t>
            </a:r>
            <a:endParaRPr lang="en-GB" sz="1500" dirty="0" smtClean="0"/>
          </a:p>
        </p:txBody>
      </p:sp>
      <p:sp>
        <p:nvSpPr>
          <p:cNvPr id="18" name="TextBox 17"/>
          <p:cNvSpPr txBox="1"/>
          <p:nvPr/>
        </p:nvSpPr>
        <p:spPr>
          <a:xfrm>
            <a:off x="4576325" y="4484913"/>
            <a:ext cx="1169670" cy="1708160"/>
          </a:xfrm>
          <a:prstGeom prst="rect">
            <a:avLst/>
          </a:prstGeom>
          <a:noFill/>
        </p:spPr>
        <p:txBody>
          <a:bodyPr wrap="square" rtlCol="0">
            <a:spAutoFit/>
          </a:bodyPr>
          <a:lstStyle/>
          <a:p>
            <a:pPr algn="ctr"/>
            <a:r>
              <a:rPr lang="en-GB" sz="1500" dirty="0" smtClean="0"/>
              <a:t>Mrs </a:t>
            </a:r>
            <a:r>
              <a:rPr lang="en-GB" sz="1500" dirty="0" err="1" smtClean="0"/>
              <a:t>Petznik</a:t>
            </a:r>
            <a:r>
              <a:rPr lang="en-GB" sz="1500" dirty="0" smtClean="0"/>
              <a:t> </a:t>
            </a:r>
          </a:p>
          <a:p>
            <a:pPr algn="ctr"/>
            <a:r>
              <a:rPr lang="en-GB" sz="1500" dirty="0" smtClean="0"/>
              <a:t>Teaching </a:t>
            </a:r>
            <a:r>
              <a:rPr lang="en-GB" sz="1500" dirty="0" smtClean="0"/>
              <a:t>Assistant</a:t>
            </a:r>
          </a:p>
          <a:p>
            <a:pPr algn="ctr"/>
            <a:endParaRPr lang="en-GB" sz="1500" dirty="0" smtClean="0"/>
          </a:p>
          <a:p>
            <a:pPr algn="ctr"/>
            <a:r>
              <a:rPr lang="en-GB" sz="1500" dirty="0" smtClean="0"/>
              <a:t>Dazzling Dragonflies</a:t>
            </a:r>
            <a:endParaRPr lang="en-GB" sz="1500" dirty="0" smtClean="0"/>
          </a:p>
        </p:txBody>
      </p:sp>
      <p:pic>
        <p:nvPicPr>
          <p:cNvPr id="23" name="Picture 211" descr="photos of staff and uniform 047"/>
          <p:cNvPicPr>
            <a:picLocks noChangeAspect="1" noChangeArrowheads="1"/>
          </p:cNvPicPr>
          <p:nvPr/>
        </p:nvPicPr>
        <p:blipFill>
          <a:blip r:embed="rId4" cstate="print">
            <a:extLst>
              <a:ext uri="{28A0092B-C50C-407E-A947-70E740481C1C}">
                <a14:useLocalDpi xmlns:a14="http://schemas.microsoft.com/office/drawing/2010/main" val="0"/>
              </a:ext>
            </a:extLst>
          </a:blip>
          <a:srcRect r="8975"/>
          <a:stretch>
            <a:fillRect/>
          </a:stretch>
        </p:blipFill>
        <p:spPr bwMode="auto">
          <a:xfrm>
            <a:off x="4521859" y="2606236"/>
            <a:ext cx="1224136" cy="17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Box 16"/>
          <p:cNvSpPr txBox="1"/>
          <p:nvPr/>
        </p:nvSpPr>
        <p:spPr>
          <a:xfrm>
            <a:off x="6372200" y="4515691"/>
            <a:ext cx="1152128" cy="2169825"/>
          </a:xfrm>
          <a:prstGeom prst="rect">
            <a:avLst/>
          </a:prstGeom>
          <a:noFill/>
        </p:spPr>
        <p:txBody>
          <a:bodyPr wrap="square" rtlCol="0">
            <a:spAutoFit/>
          </a:bodyPr>
          <a:lstStyle/>
          <a:p>
            <a:pPr algn="ctr"/>
            <a:r>
              <a:rPr lang="en-GB" sz="1500" dirty="0"/>
              <a:t>Mrs </a:t>
            </a:r>
            <a:r>
              <a:rPr lang="en-GB" sz="1500" dirty="0" smtClean="0"/>
              <a:t>Bibby</a:t>
            </a:r>
            <a:endParaRPr lang="en-GB" sz="1500" dirty="0" smtClean="0"/>
          </a:p>
          <a:p>
            <a:pPr algn="ctr"/>
            <a:r>
              <a:rPr lang="en-GB" sz="1500" dirty="0"/>
              <a:t>Teaching </a:t>
            </a:r>
            <a:r>
              <a:rPr lang="en-GB" sz="1500" dirty="0" smtClean="0"/>
              <a:t>Assistant</a:t>
            </a:r>
          </a:p>
          <a:p>
            <a:pPr algn="ctr"/>
            <a:r>
              <a:rPr lang="en-GB" sz="1500" dirty="0" smtClean="0"/>
              <a:t> </a:t>
            </a:r>
          </a:p>
          <a:p>
            <a:pPr algn="ctr"/>
            <a:r>
              <a:rPr lang="en-GB" sz="1500" dirty="0" smtClean="0"/>
              <a:t>Sparkly Spiders</a:t>
            </a:r>
            <a:endParaRPr lang="en-GB" sz="1500" dirty="0"/>
          </a:p>
          <a:p>
            <a:pPr algn="ctr"/>
            <a:endParaRPr lang="en-GB" sz="1500" dirty="0"/>
          </a:p>
          <a:p>
            <a:pPr algn="ctr"/>
            <a:endParaRPr lang="en-GB" sz="1500" dirty="0"/>
          </a:p>
          <a:p>
            <a:pPr algn="ctr"/>
            <a:endParaRPr lang="en-GB" sz="1500" dirty="0"/>
          </a:p>
        </p:txBody>
      </p:sp>
      <p:pic>
        <p:nvPicPr>
          <p:cNvPr id="13" name="Picture 12" descr="C:\Users\Liz\Downloads\oxheyfirstHW 68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9203" y="2571304"/>
            <a:ext cx="1335125" cy="1814970"/>
          </a:xfrm>
          <a:prstGeom prst="rect">
            <a:avLst/>
          </a:prstGeom>
          <a:noFill/>
          <a:ln>
            <a:noFill/>
          </a:ln>
        </p:spPr>
      </p:pic>
    </p:spTree>
    <p:extLst>
      <p:ext uri="{BB962C8B-B14F-4D97-AF65-F5344CB8AC3E}">
        <p14:creationId xmlns:p14="http://schemas.microsoft.com/office/powerpoint/2010/main" val="1894764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hat to expect when 4children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0301">
            <a:off x="470060" y="918341"/>
            <a:ext cx="5983643" cy="3739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06859">
            <a:off x="4704567" y="2582877"/>
            <a:ext cx="3198213" cy="4348904"/>
          </a:xfrm>
          <a:prstGeom prst="rect">
            <a:avLst/>
          </a:prstGeom>
        </p:spPr>
      </p:pic>
      <p:sp>
        <p:nvSpPr>
          <p:cNvPr id="3" name="TextBox 2"/>
          <p:cNvSpPr txBox="1"/>
          <p:nvPr/>
        </p:nvSpPr>
        <p:spPr>
          <a:xfrm>
            <a:off x="467544" y="5949280"/>
            <a:ext cx="3240360" cy="400110"/>
          </a:xfrm>
          <a:prstGeom prst="rect">
            <a:avLst/>
          </a:prstGeom>
          <a:noFill/>
        </p:spPr>
        <p:txBody>
          <a:bodyPr wrap="square" rtlCol="0">
            <a:spAutoFit/>
          </a:bodyPr>
          <a:lstStyle/>
          <a:p>
            <a:r>
              <a:rPr lang="en-GB" sz="2000" dirty="0" smtClean="0"/>
              <a:t>www.4Children.org.uk</a:t>
            </a:r>
            <a:endParaRPr lang="en-GB" sz="2000" dirty="0"/>
          </a:p>
        </p:txBody>
      </p:sp>
      <p:sp>
        <p:nvSpPr>
          <p:cNvPr id="5" name="TextBox 4"/>
          <p:cNvSpPr txBox="1"/>
          <p:nvPr/>
        </p:nvSpPr>
        <p:spPr>
          <a:xfrm>
            <a:off x="420090" y="204609"/>
            <a:ext cx="8712969" cy="400110"/>
          </a:xfrm>
          <a:prstGeom prst="rect">
            <a:avLst/>
          </a:prstGeom>
          <a:noFill/>
        </p:spPr>
        <p:txBody>
          <a:bodyPr wrap="square" rtlCol="0">
            <a:spAutoFit/>
          </a:bodyPr>
          <a:lstStyle/>
          <a:p>
            <a:r>
              <a:rPr lang="en-GB" sz="2000" dirty="0" smtClean="0"/>
              <a:t>The Early Years Curriculum Expectations and How you can Help at Home</a:t>
            </a:r>
            <a:endParaRPr lang="en-GB" sz="2000" dirty="0"/>
          </a:p>
        </p:txBody>
      </p:sp>
      <p:sp>
        <p:nvSpPr>
          <p:cNvPr id="6" name="TextBox 5"/>
          <p:cNvSpPr txBox="1"/>
          <p:nvPr/>
        </p:nvSpPr>
        <p:spPr>
          <a:xfrm>
            <a:off x="6444208" y="604719"/>
            <a:ext cx="2448272" cy="923330"/>
          </a:xfrm>
          <a:prstGeom prst="rect">
            <a:avLst/>
          </a:prstGeom>
          <a:noFill/>
        </p:spPr>
        <p:txBody>
          <a:bodyPr wrap="square" rtlCol="0">
            <a:spAutoFit/>
          </a:bodyPr>
          <a:lstStyle/>
          <a:p>
            <a:pPr algn="ctr"/>
            <a:r>
              <a:rPr lang="en-GB" b="1" dirty="0" smtClean="0"/>
              <a:t>A copy of this was in the induction pack sent home.</a:t>
            </a:r>
            <a:endParaRPr lang="en-GB" b="1" dirty="0"/>
          </a:p>
        </p:txBody>
      </p:sp>
    </p:spTree>
    <p:extLst>
      <p:ext uri="{BB962C8B-B14F-4D97-AF65-F5344CB8AC3E}">
        <p14:creationId xmlns:p14="http://schemas.microsoft.com/office/powerpoint/2010/main" val="4254640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764703"/>
            <a:ext cx="6192688" cy="1246495"/>
          </a:xfrm>
          <a:prstGeom prst="rect">
            <a:avLst/>
          </a:prstGeom>
          <a:noFill/>
        </p:spPr>
        <p:txBody>
          <a:bodyPr wrap="square" rtlCol="0">
            <a:spAutoFit/>
          </a:bodyPr>
          <a:lstStyle/>
          <a:p>
            <a:pPr algn="ctr"/>
            <a:r>
              <a:rPr lang="en-GB" sz="4500" dirty="0" smtClean="0"/>
              <a:t>September Induction </a:t>
            </a:r>
          </a:p>
          <a:p>
            <a:pPr algn="ctr"/>
            <a:endParaRPr lang="en-GB" sz="3000" dirty="0"/>
          </a:p>
        </p:txBody>
      </p:sp>
      <p:pic>
        <p:nvPicPr>
          <p:cNvPr id="4102" name="Picture 6" descr="Image result for september 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50991">
            <a:off x="890338" y="2952973"/>
            <a:ext cx="4324649" cy="3285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linky no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124744"/>
            <a:ext cx="3732287" cy="37322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15793" y="2333679"/>
            <a:ext cx="2376264" cy="3970318"/>
          </a:xfrm>
          <a:prstGeom prst="rect">
            <a:avLst/>
          </a:prstGeom>
          <a:noFill/>
        </p:spPr>
        <p:txBody>
          <a:bodyPr wrap="square" rtlCol="0">
            <a:spAutoFit/>
          </a:bodyPr>
          <a:lstStyle/>
          <a:p>
            <a:r>
              <a:rPr lang="en-GB" dirty="0" smtClean="0"/>
              <a:t>In light of feedback from parents we offer a flexible approach to induction in September to suit the needs of parents and children. We will assume your child is joining us full time in September from day 1, unless you express a preference to design your own phased induction.</a:t>
            </a:r>
            <a:endParaRPr lang="en-GB" dirty="0"/>
          </a:p>
        </p:txBody>
      </p:sp>
    </p:spTree>
    <p:extLst>
      <p:ext uri="{BB962C8B-B14F-4D97-AF65-F5344CB8AC3E}">
        <p14:creationId xmlns:p14="http://schemas.microsoft.com/office/powerpoint/2010/main" val="1164595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04664"/>
            <a:ext cx="5832648" cy="553998"/>
          </a:xfrm>
          <a:prstGeom prst="rect">
            <a:avLst/>
          </a:prstGeom>
          <a:noFill/>
        </p:spPr>
        <p:txBody>
          <a:bodyPr wrap="square" rtlCol="0">
            <a:spAutoFit/>
          </a:bodyPr>
          <a:lstStyle/>
          <a:p>
            <a:pPr algn="ctr"/>
            <a:r>
              <a:rPr lang="en-GB" sz="3000" dirty="0" smtClean="0"/>
              <a:t>Home-School Communication</a:t>
            </a:r>
            <a:endParaRPr lang="en-GB" sz="3000" dirty="0"/>
          </a:p>
        </p:txBody>
      </p:sp>
      <p:sp>
        <p:nvSpPr>
          <p:cNvPr id="3" name="TextBox 2"/>
          <p:cNvSpPr txBox="1"/>
          <p:nvPr/>
        </p:nvSpPr>
        <p:spPr>
          <a:xfrm>
            <a:off x="611560" y="1700808"/>
            <a:ext cx="7920880" cy="4801314"/>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t>Member of staff on Early Years door daily – communication book</a:t>
            </a:r>
          </a:p>
          <a:p>
            <a:endParaRPr lang="en-GB" dirty="0" smtClean="0"/>
          </a:p>
          <a:p>
            <a:pPr marL="285750" indent="-285750">
              <a:buFont typeface="Wingdings" panose="05000000000000000000" pitchFamily="2" charset="2"/>
              <a:buChar char="ü"/>
            </a:pPr>
            <a:r>
              <a:rPr lang="en-GB" dirty="0" smtClean="0"/>
              <a:t>Child’s </a:t>
            </a:r>
            <a:r>
              <a:rPr lang="en-GB" dirty="0" smtClean="0"/>
              <a:t>planner-  </a:t>
            </a:r>
            <a:r>
              <a:rPr lang="en-GB" dirty="0" smtClean="0"/>
              <a:t>for </a:t>
            </a:r>
            <a:r>
              <a:rPr lang="en-GB" dirty="0"/>
              <a:t>communication regarding your child’s reading</a:t>
            </a:r>
            <a:endParaRPr lang="en-GB" dirty="0" smtClean="0"/>
          </a:p>
          <a:p>
            <a:endParaRPr lang="en-GB" dirty="0" smtClean="0"/>
          </a:p>
          <a:p>
            <a:pPr marL="285750" indent="-285750">
              <a:buFont typeface="Wingdings" panose="05000000000000000000" pitchFamily="2" charset="2"/>
              <a:buChar char="ü"/>
            </a:pPr>
            <a:r>
              <a:rPr lang="en-GB" dirty="0" smtClean="0"/>
              <a:t>Appointments </a:t>
            </a:r>
            <a:r>
              <a:rPr lang="en-GB" dirty="0" smtClean="0"/>
              <a:t>and class drop in sessions.</a:t>
            </a:r>
            <a:endParaRPr lang="en-GB" dirty="0" smtClean="0"/>
          </a:p>
          <a:p>
            <a:endParaRPr lang="en-GB" dirty="0" smtClean="0"/>
          </a:p>
          <a:p>
            <a:pPr marL="285750" indent="-285750">
              <a:buFont typeface="Wingdings" panose="05000000000000000000" pitchFamily="2" charset="2"/>
              <a:buChar char="ü"/>
            </a:pPr>
            <a:r>
              <a:rPr lang="en-GB" dirty="0" smtClean="0"/>
              <a:t>Email school office</a:t>
            </a:r>
          </a:p>
          <a:p>
            <a:endParaRPr lang="en-GB" dirty="0" smtClean="0"/>
          </a:p>
          <a:p>
            <a:pPr marL="285750" indent="-285750">
              <a:buFont typeface="Wingdings" panose="05000000000000000000" pitchFamily="2" charset="2"/>
              <a:buChar char="ü"/>
            </a:pPr>
            <a:r>
              <a:rPr lang="en-GB" dirty="0" smtClean="0"/>
              <a:t>Telephone – 01782 513000</a:t>
            </a:r>
          </a:p>
          <a:p>
            <a:endParaRPr lang="en-GB" dirty="0"/>
          </a:p>
          <a:p>
            <a:pPr marL="285750" indent="-285750">
              <a:buFont typeface="Wingdings" panose="05000000000000000000" pitchFamily="2" charset="2"/>
              <a:buChar char="ü"/>
            </a:pPr>
            <a:r>
              <a:rPr lang="en-GB" dirty="0" smtClean="0"/>
              <a:t>Text message service</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smtClean="0"/>
              <a:t>Please ensure school has your up to date contact details</a:t>
            </a:r>
          </a:p>
          <a:p>
            <a:endParaRPr lang="en-GB" dirty="0" smtClean="0"/>
          </a:p>
          <a:p>
            <a:pPr marL="285750" indent="-285750">
              <a:buFont typeface="Wingdings" panose="05000000000000000000" pitchFamily="2" charset="2"/>
              <a:buChar char="ü"/>
            </a:pPr>
            <a:r>
              <a:rPr lang="en-GB" dirty="0" smtClean="0"/>
              <a:t>Paperless school – check newsletter on website for regular dates</a:t>
            </a:r>
          </a:p>
          <a:p>
            <a:endParaRPr lang="en-GB" dirty="0" smtClean="0"/>
          </a:p>
          <a:p>
            <a:endParaRPr lang="en-GB" dirty="0"/>
          </a:p>
        </p:txBody>
      </p:sp>
      <p:pic>
        <p:nvPicPr>
          <p:cNvPr id="1026" name="Picture 2" descr="Image result for home-school 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8814">
            <a:off x="5068096" y="3123253"/>
            <a:ext cx="3278642" cy="20264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15816" y="6234223"/>
            <a:ext cx="2890600" cy="369332"/>
          </a:xfrm>
          <a:prstGeom prst="rect">
            <a:avLst/>
          </a:prstGeom>
        </p:spPr>
        <p:txBody>
          <a:bodyPr wrap="none">
            <a:spAutoFit/>
          </a:bodyPr>
          <a:lstStyle/>
          <a:p>
            <a:r>
              <a:rPr lang="en-GB" dirty="0">
                <a:solidFill>
                  <a:srgbClr val="002060"/>
                </a:solidFill>
              </a:rPr>
              <a:t>www.oxheyfirstschool.com</a:t>
            </a:r>
          </a:p>
        </p:txBody>
      </p:sp>
    </p:spTree>
    <p:extLst>
      <p:ext uri="{BB962C8B-B14F-4D97-AF65-F5344CB8AC3E}">
        <p14:creationId xmlns:p14="http://schemas.microsoft.com/office/powerpoint/2010/main" val="117219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82" y="162259"/>
            <a:ext cx="6347715" cy="1250517"/>
          </a:xfrm>
        </p:spPr>
        <p:txBody>
          <a:bodyPr>
            <a:normAutofit fontScale="90000"/>
          </a:bodyPr>
          <a:lstStyle/>
          <a:p>
            <a:r>
              <a:rPr lang="en-GB" dirty="0"/>
              <a:t>Our School Uniform</a:t>
            </a:r>
            <a:br>
              <a:rPr lang="en-GB" dirty="0"/>
            </a:br>
            <a:endParaRPr lang="en-GB" dirty="0"/>
          </a:p>
        </p:txBody>
      </p:sp>
      <p:pic>
        <p:nvPicPr>
          <p:cNvPr id="4" name="Picture 3" descr="E:\2016-06-07 photos of staff and uniform\photos of staff and uniform 056.JPG"/>
          <p:cNvPicPr/>
          <p:nvPr/>
        </p:nvPicPr>
        <p:blipFill rotWithShape="1">
          <a:blip r:embed="rId2" cstate="print">
            <a:extLst>
              <a:ext uri="{28A0092B-C50C-407E-A947-70E740481C1C}">
                <a14:useLocalDpi xmlns:a14="http://schemas.microsoft.com/office/drawing/2010/main" val="0"/>
              </a:ext>
            </a:extLst>
          </a:blip>
          <a:srcRect t="15244" r="11855" b="23781"/>
          <a:stretch/>
        </p:blipFill>
        <p:spPr bwMode="auto">
          <a:xfrm>
            <a:off x="493466" y="980728"/>
            <a:ext cx="2571750" cy="3407410"/>
          </a:xfrm>
          <a:prstGeom prst="rect">
            <a:avLst/>
          </a:prstGeom>
          <a:noFill/>
          <a:ln>
            <a:noFill/>
          </a:ln>
          <a:extLst>
            <a:ext uri="{53640926-AAD7-44D8-BBD7-CCE9431645EC}">
              <a14:shadowObscured xmlns:a14="http://schemas.microsoft.com/office/drawing/2010/main"/>
            </a:ext>
          </a:extLst>
        </p:spPr>
      </p:pic>
      <p:pic>
        <p:nvPicPr>
          <p:cNvPr id="5" name="Picture 4" descr="E:\2016-06-07 photos of staff and uniform\photos of staff and uniform 051.JPG"/>
          <p:cNvPicPr/>
          <p:nvPr/>
        </p:nvPicPr>
        <p:blipFill rotWithShape="1">
          <a:blip r:embed="rId3" cstate="print">
            <a:extLst>
              <a:ext uri="{28A0092B-C50C-407E-A947-70E740481C1C}">
                <a14:useLocalDpi xmlns:a14="http://schemas.microsoft.com/office/drawing/2010/main" val="0"/>
              </a:ext>
            </a:extLst>
          </a:blip>
          <a:srcRect r="14303" b="18902"/>
          <a:stretch/>
        </p:blipFill>
        <p:spPr bwMode="auto">
          <a:xfrm>
            <a:off x="3172547" y="980728"/>
            <a:ext cx="2400300" cy="3414395"/>
          </a:xfrm>
          <a:prstGeom prst="rect">
            <a:avLst/>
          </a:prstGeom>
          <a:noFill/>
          <a:ln>
            <a:noFill/>
          </a:ln>
          <a:extLst>
            <a:ext uri="{53640926-AAD7-44D8-BBD7-CCE9431645EC}">
              <a14:shadowObscured xmlns:a14="http://schemas.microsoft.com/office/drawing/2010/main"/>
            </a:ext>
          </a:extLst>
        </p:spPr>
      </p:pic>
      <p:pic>
        <p:nvPicPr>
          <p:cNvPr id="6" name="Picture 5" descr="E:\2016-06-07 photos of staff and uniform\photos of staff and uniform 054.JPG"/>
          <p:cNvPicPr/>
          <p:nvPr/>
        </p:nvPicPr>
        <p:blipFill rotWithShape="1">
          <a:blip r:embed="rId4" cstate="print">
            <a:extLst>
              <a:ext uri="{28A0092B-C50C-407E-A947-70E740481C1C}">
                <a14:useLocalDpi xmlns:a14="http://schemas.microsoft.com/office/drawing/2010/main" val="0"/>
              </a:ext>
            </a:extLst>
          </a:blip>
          <a:srcRect t="14024" r="12671" b="20122"/>
          <a:stretch/>
        </p:blipFill>
        <p:spPr bwMode="auto">
          <a:xfrm>
            <a:off x="5737328" y="985808"/>
            <a:ext cx="2514600" cy="3409315"/>
          </a:xfrm>
          <a:prstGeom prst="rect">
            <a:avLst/>
          </a:prstGeom>
          <a:noFill/>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5"/>
          <a:stretch>
            <a:fillRect/>
          </a:stretch>
        </p:blipFill>
        <p:spPr>
          <a:xfrm>
            <a:off x="539582" y="4450534"/>
            <a:ext cx="7657240" cy="2408129"/>
          </a:xfrm>
          <a:prstGeom prst="rect">
            <a:avLst/>
          </a:prstGeom>
        </p:spPr>
      </p:pic>
    </p:spTree>
    <p:extLst>
      <p:ext uri="{BB962C8B-B14F-4D97-AF65-F5344CB8AC3E}">
        <p14:creationId xmlns:p14="http://schemas.microsoft.com/office/powerpoint/2010/main" val="3818478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4"/>
          <p:cNvSpPr>
            <a:spLocks noGrp="1"/>
          </p:cNvSpPr>
          <p:nvPr>
            <p:ph idx="1"/>
          </p:nvPr>
        </p:nvSpPr>
        <p:spPr>
          <a:xfrm>
            <a:off x="3575050" y="273050"/>
            <a:ext cx="5111750" cy="6180286"/>
          </a:xfrm>
        </p:spPr>
        <p:txBody>
          <a:bodyPr>
            <a:normAutofit fontScale="92500" lnSpcReduction="20000"/>
          </a:bodyPr>
          <a:lstStyle/>
          <a:p>
            <a:pPr eaLnBrk="1" hangingPunct="1"/>
            <a:r>
              <a:rPr lang="en-GB" sz="1800" dirty="0" smtClean="0"/>
              <a:t>Uniform- see slide</a:t>
            </a:r>
            <a:endParaRPr lang="en-GB" sz="1800" dirty="0" smtClean="0"/>
          </a:p>
          <a:p>
            <a:pPr eaLnBrk="1" hangingPunct="1"/>
            <a:r>
              <a:rPr lang="en-GB" sz="1800" dirty="0" smtClean="0"/>
              <a:t>PE kit – available from school in bag, not needed until </a:t>
            </a:r>
            <a:r>
              <a:rPr lang="en-GB" dirty="0" smtClean="0"/>
              <a:t>Summer</a:t>
            </a:r>
            <a:r>
              <a:rPr lang="en-GB" sz="1800" dirty="0" smtClean="0"/>
              <a:t> term</a:t>
            </a:r>
          </a:p>
          <a:p>
            <a:r>
              <a:rPr lang="en-GB" sz="1800" dirty="0" smtClean="0"/>
              <a:t>Jewellery not </a:t>
            </a:r>
            <a:r>
              <a:rPr lang="en-GB" dirty="0" smtClean="0"/>
              <a:t>allowed for PE-1 </a:t>
            </a:r>
            <a:r>
              <a:rPr lang="en-GB" dirty="0"/>
              <a:t>pair of studs may be worn and a watch at all other times. Please no jewellery on PE day ( day to be confirmed</a:t>
            </a:r>
            <a:r>
              <a:rPr lang="en-GB" dirty="0" smtClean="0"/>
              <a:t>)</a:t>
            </a:r>
            <a:endParaRPr lang="en-GB" sz="1800" dirty="0" smtClean="0"/>
          </a:p>
          <a:p>
            <a:pPr eaLnBrk="1" hangingPunct="1"/>
            <a:r>
              <a:rPr lang="en-GB" sz="1800" dirty="0" smtClean="0"/>
              <a:t>Bags – Reading bag only needed – important for home reading &amp; </a:t>
            </a:r>
            <a:r>
              <a:rPr lang="en-GB" sz="1800" dirty="0" smtClean="0"/>
              <a:t>planners</a:t>
            </a:r>
            <a:endParaRPr lang="en-GB" sz="1800" dirty="0" smtClean="0"/>
          </a:p>
          <a:p>
            <a:pPr eaLnBrk="1" hangingPunct="1"/>
            <a:r>
              <a:rPr lang="en-GB" sz="1800" dirty="0" smtClean="0"/>
              <a:t>Names on EVERYTHING</a:t>
            </a:r>
          </a:p>
          <a:p>
            <a:pPr eaLnBrk="1" hangingPunct="1"/>
            <a:r>
              <a:rPr lang="en-GB" sz="1800" dirty="0" smtClean="0"/>
              <a:t>Water bottles </a:t>
            </a:r>
          </a:p>
          <a:p>
            <a:pPr eaLnBrk="1" hangingPunct="1"/>
            <a:r>
              <a:rPr lang="en-GB" sz="1800" dirty="0" smtClean="0"/>
              <a:t>Snack – free fruit scheme, water or milk, own labelled piece of fruit from home/pots</a:t>
            </a:r>
          </a:p>
          <a:p>
            <a:pPr eaLnBrk="1" hangingPunct="1"/>
            <a:r>
              <a:rPr lang="en-GB" dirty="0"/>
              <a:t>S</a:t>
            </a:r>
            <a:r>
              <a:rPr lang="en-GB" sz="1800" dirty="0" smtClean="0"/>
              <a:t>chool dinners are provided free of charge by the government. Children may bring own packed </a:t>
            </a:r>
            <a:r>
              <a:rPr lang="en-GB" sz="1800" dirty="0" smtClean="0"/>
              <a:t>lunch.</a:t>
            </a:r>
            <a:endParaRPr lang="en-GB" sz="1800" dirty="0" smtClean="0"/>
          </a:p>
          <a:p>
            <a:pPr eaLnBrk="1" hangingPunct="1"/>
            <a:r>
              <a:rPr lang="en-GB" sz="1800" dirty="0" smtClean="0"/>
              <a:t>Poorly </a:t>
            </a:r>
            <a:r>
              <a:rPr lang="en-GB" sz="1800" dirty="0" smtClean="0"/>
              <a:t>children to stay at home please for 48 hours after last symptoms of sickness</a:t>
            </a:r>
            <a:r>
              <a:rPr lang="en-GB" sz="1800" dirty="0" smtClean="0"/>
              <a:t>.</a:t>
            </a:r>
            <a:endParaRPr lang="en-GB" sz="1800" dirty="0"/>
          </a:p>
          <a:p>
            <a:pPr eaLnBrk="1" hangingPunct="1"/>
            <a:r>
              <a:rPr lang="en-GB" sz="1800" dirty="0" smtClean="0"/>
              <a:t>Early Years Foundation Stage </a:t>
            </a:r>
            <a:r>
              <a:rPr lang="en-GB" sz="1800" dirty="0" smtClean="0"/>
              <a:t>Handbook- copy was sent home in the pack.</a:t>
            </a:r>
          </a:p>
          <a:p>
            <a:pPr eaLnBrk="1" hangingPunct="1"/>
            <a:endParaRPr lang="en-GB" sz="1800" dirty="0" smtClean="0"/>
          </a:p>
          <a:p>
            <a:pPr marL="0" indent="0" algn="ctr" eaLnBrk="1" hangingPunct="1">
              <a:buNone/>
            </a:pPr>
            <a:r>
              <a:rPr lang="en-GB" sz="1800" dirty="0" smtClean="0">
                <a:solidFill>
                  <a:schemeClr val="accent1">
                    <a:lumMod val="75000"/>
                  </a:schemeClr>
                </a:solidFill>
              </a:rPr>
              <a:t>www.oxheyfirstschool.com</a:t>
            </a:r>
          </a:p>
          <a:p>
            <a:pPr eaLnBrk="1" hangingPunct="1"/>
            <a:endParaRPr lang="en-GB" sz="2400" dirty="0" smtClean="0"/>
          </a:p>
          <a:p>
            <a:pPr eaLnBrk="1" hangingPunct="1"/>
            <a:endParaRPr lang="en-GB" sz="2400" dirty="0" smtClean="0"/>
          </a:p>
          <a:p>
            <a:pPr eaLnBrk="1" hangingPunct="1">
              <a:buFont typeface="Arial" charset="0"/>
              <a:buNone/>
            </a:pPr>
            <a:endParaRPr lang="en-GB" dirty="0" smtClean="0"/>
          </a:p>
        </p:txBody>
      </p:sp>
      <p:pic>
        <p:nvPicPr>
          <p:cNvPr id="13314" name="Picture 6" descr="C:\Users\Katie\AppData\Local\Microsoft\Windows\Temporary Internet Files\Content.IE5\O9M3P18F\MC900296162[1].wmf"/>
          <p:cNvPicPr>
            <a:picLocks noChangeAspect="1" noChangeArrowheads="1"/>
          </p:cNvPicPr>
          <p:nvPr/>
        </p:nvPicPr>
        <p:blipFill>
          <a:blip r:embed="rId3"/>
          <a:srcRect/>
          <a:stretch>
            <a:fillRect/>
          </a:stretch>
        </p:blipFill>
        <p:spPr bwMode="auto">
          <a:xfrm>
            <a:off x="1547813" y="4437063"/>
            <a:ext cx="2054225" cy="1801812"/>
          </a:xfrm>
          <a:prstGeom prst="rect">
            <a:avLst/>
          </a:prstGeom>
          <a:noFill/>
          <a:ln w="9525">
            <a:noFill/>
            <a:miter lim="800000"/>
            <a:headEnd/>
            <a:tailEnd/>
          </a:ln>
        </p:spPr>
      </p:pic>
      <p:pic>
        <p:nvPicPr>
          <p:cNvPr id="13315" name="Picture 7" descr="C:\Users\Katie\AppData\Local\Microsoft\Windows\Temporary Internet Files\Content.IE5\UP9TOXQB\MC900440524[1].wmf"/>
          <p:cNvPicPr>
            <a:picLocks noChangeAspect="1" noChangeArrowheads="1"/>
          </p:cNvPicPr>
          <p:nvPr/>
        </p:nvPicPr>
        <p:blipFill>
          <a:blip r:embed="rId4"/>
          <a:srcRect/>
          <a:stretch>
            <a:fillRect/>
          </a:stretch>
        </p:blipFill>
        <p:spPr bwMode="auto">
          <a:xfrm>
            <a:off x="1835150" y="1484313"/>
            <a:ext cx="1828800" cy="1670050"/>
          </a:xfrm>
          <a:prstGeom prst="rect">
            <a:avLst/>
          </a:prstGeom>
          <a:noFill/>
          <a:ln w="9525">
            <a:noFill/>
            <a:miter lim="800000"/>
            <a:headEnd/>
            <a:tailEnd/>
          </a:ln>
        </p:spPr>
      </p:pic>
      <p:sp>
        <p:nvSpPr>
          <p:cNvPr id="13" name="Rectangle 12"/>
          <p:cNvSpPr/>
          <p:nvPr/>
        </p:nvSpPr>
        <p:spPr>
          <a:xfrm>
            <a:off x="539552" y="188640"/>
            <a:ext cx="2979534" cy="144655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GB" sz="4400" b="1" dirty="0">
                <a:ln/>
                <a:solidFill>
                  <a:srgbClr val="66FF33"/>
                </a:solidFill>
                <a:latin typeface="+mn-lt"/>
              </a:rPr>
              <a:t>General </a:t>
            </a:r>
          </a:p>
          <a:p>
            <a:pPr algn="ctr" fontAlgn="auto">
              <a:spcBef>
                <a:spcPts val="0"/>
              </a:spcBef>
              <a:spcAft>
                <a:spcPts val="0"/>
              </a:spcAft>
              <a:defRPr/>
            </a:pPr>
            <a:r>
              <a:rPr lang="en-GB" sz="4400" b="1" dirty="0">
                <a:ln/>
                <a:solidFill>
                  <a:srgbClr val="66FF33"/>
                </a:solidFill>
                <a:latin typeface="+mn-lt"/>
              </a:rPr>
              <a:t>Information</a:t>
            </a:r>
          </a:p>
        </p:txBody>
      </p:sp>
      <p:pic>
        <p:nvPicPr>
          <p:cNvPr id="13317" name="Picture 7" descr="MC900351242[1]"/>
          <p:cNvPicPr>
            <a:picLocks noChangeAspect="1" noChangeArrowheads="1"/>
          </p:cNvPicPr>
          <p:nvPr/>
        </p:nvPicPr>
        <p:blipFill>
          <a:blip r:embed="rId5"/>
          <a:srcRect/>
          <a:stretch>
            <a:fillRect/>
          </a:stretch>
        </p:blipFill>
        <p:spPr bwMode="auto">
          <a:xfrm>
            <a:off x="755650" y="2565400"/>
            <a:ext cx="931863"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58689" y="4955544"/>
            <a:ext cx="5329237" cy="672238"/>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smtClean="0">
                <a:solidFill>
                  <a:schemeClr val="tx1"/>
                </a:solidFill>
              </a:rPr>
              <a:t>1:00 </a:t>
            </a:r>
            <a:r>
              <a:rPr lang="en-GB" sz="1400" dirty="0">
                <a:solidFill>
                  <a:schemeClr val="tx1"/>
                </a:solidFill>
              </a:rPr>
              <a:t>Expressive Arts/Physical/Knowledge &amp; Understanding of the World </a:t>
            </a:r>
            <a:r>
              <a:rPr lang="en-GB" sz="1400" dirty="0" smtClean="0">
                <a:solidFill>
                  <a:schemeClr val="tx1"/>
                </a:solidFill>
              </a:rPr>
              <a:t>(outdoor </a:t>
            </a:r>
            <a:r>
              <a:rPr lang="en-GB" sz="1400" dirty="0">
                <a:solidFill>
                  <a:schemeClr val="tx1"/>
                </a:solidFill>
              </a:rPr>
              <a:t>play within the </a:t>
            </a:r>
            <a:r>
              <a:rPr lang="en-GB" sz="1400" dirty="0" smtClean="0">
                <a:solidFill>
                  <a:schemeClr val="tx1"/>
                </a:solidFill>
              </a:rPr>
              <a:t>afternoon)</a:t>
            </a:r>
            <a:endParaRPr lang="en-GB" sz="1400" dirty="0">
              <a:solidFill>
                <a:schemeClr val="tx1"/>
              </a:solidFill>
            </a:endParaRPr>
          </a:p>
          <a:p>
            <a:pPr algn="ctr" fontAlgn="auto">
              <a:spcBef>
                <a:spcPts val="0"/>
              </a:spcBef>
              <a:spcAft>
                <a:spcPts val="0"/>
              </a:spcAft>
              <a:defRPr/>
            </a:pPr>
            <a:endParaRPr lang="en-GB" dirty="0"/>
          </a:p>
        </p:txBody>
      </p:sp>
      <p:sp>
        <p:nvSpPr>
          <p:cNvPr id="2" name="Title 1"/>
          <p:cNvSpPr>
            <a:spLocks noGrp="1"/>
          </p:cNvSpPr>
          <p:nvPr>
            <p:ph type="title"/>
          </p:nvPr>
        </p:nvSpPr>
        <p:spPr>
          <a:xfrm>
            <a:off x="322363" y="1851630"/>
            <a:ext cx="2790182" cy="1278466"/>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spcAft>
                <a:spcPts val="0"/>
              </a:spcAft>
              <a:defRPr/>
            </a:pPr>
            <a:r>
              <a:rPr lang="en-GB" sz="4000" dirty="0" smtClean="0">
                <a:ln/>
                <a:solidFill>
                  <a:srgbClr val="3399FF"/>
                </a:solidFill>
              </a:rPr>
              <a:t>Structure of the Day</a:t>
            </a:r>
            <a:endParaRPr lang="en-GB" sz="4000" dirty="0">
              <a:ln/>
              <a:solidFill>
                <a:srgbClr val="3399FF"/>
              </a:solidFill>
            </a:endParaRPr>
          </a:p>
        </p:txBody>
      </p:sp>
      <p:sp>
        <p:nvSpPr>
          <p:cNvPr id="14349" name="Content Placeholder 2"/>
          <p:cNvSpPr>
            <a:spLocks noGrp="1"/>
          </p:cNvSpPr>
          <p:nvPr>
            <p:ph idx="1"/>
          </p:nvPr>
        </p:nvSpPr>
        <p:spPr>
          <a:xfrm>
            <a:off x="3451741" y="528214"/>
            <a:ext cx="5111750" cy="6213153"/>
          </a:xfrm>
        </p:spPr>
        <p:txBody>
          <a:bodyPr/>
          <a:lstStyle/>
          <a:p>
            <a:pPr eaLnBrk="1" hangingPunct="1">
              <a:lnSpc>
                <a:spcPct val="90000"/>
              </a:lnSpc>
            </a:pPr>
            <a:endParaRPr lang="en-GB" sz="2000" dirty="0" smtClean="0"/>
          </a:p>
          <a:p>
            <a:pPr eaLnBrk="1" hangingPunct="1">
              <a:lnSpc>
                <a:spcPct val="90000"/>
              </a:lnSpc>
            </a:pPr>
            <a:endParaRPr lang="en-GB" sz="2000" dirty="0"/>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pPr>
            <a:endParaRPr lang="en-GB" sz="2000" dirty="0"/>
          </a:p>
          <a:p>
            <a:pPr eaLnBrk="1" hangingPunct="1">
              <a:lnSpc>
                <a:spcPct val="90000"/>
              </a:lnSpc>
            </a:pPr>
            <a:endParaRPr lang="en-GB" sz="2000" dirty="0" smtClean="0"/>
          </a:p>
          <a:p>
            <a:pPr eaLnBrk="1" hangingPunct="1">
              <a:lnSpc>
                <a:spcPct val="90000"/>
              </a:lnSpc>
            </a:pPr>
            <a:endParaRPr lang="en-GB" sz="2000" dirty="0"/>
          </a:p>
          <a:p>
            <a:pPr eaLnBrk="1" hangingPunct="1">
              <a:lnSpc>
                <a:spcPct val="90000"/>
              </a:lnSpc>
            </a:pPr>
            <a:endParaRPr lang="en-GB" sz="2000" dirty="0" smtClean="0"/>
          </a:p>
          <a:p>
            <a:pPr eaLnBrk="1" hangingPunct="1">
              <a:lnSpc>
                <a:spcPct val="90000"/>
              </a:lnSpc>
            </a:pPr>
            <a:endParaRPr lang="en-GB" sz="2000" dirty="0"/>
          </a:p>
          <a:p>
            <a:pPr eaLnBrk="1" hangingPunct="1">
              <a:lnSpc>
                <a:spcPct val="90000"/>
              </a:lnSpc>
            </a:pPr>
            <a:endParaRPr lang="en-GB" sz="2000" dirty="0" smtClean="0"/>
          </a:p>
          <a:p>
            <a:pPr marL="0" indent="0" eaLnBrk="1" hangingPunct="1">
              <a:lnSpc>
                <a:spcPct val="90000"/>
              </a:lnSpc>
              <a:buNone/>
            </a:pPr>
            <a:endParaRPr lang="en-GB" sz="2000" dirty="0" smtClean="0"/>
          </a:p>
          <a:p>
            <a:pPr marL="0" indent="0" eaLnBrk="1" hangingPunct="1">
              <a:lnSpc>
                <a:spcPct val="90000"/>
              </a:lnSpc>
              <a:buNone/>
            </a:pPr>
            <a:endParaRPr lang="en-GB" sz="1400" dirty="0" smtClean="0"/>
          </a:p>
          <a:p>
            <a:pPr marL="0" indent="0" eaLnBrk="1" hangingPunct="1">
              <a:lnSpc>
                <a:spcPct val="90000"/>
              </a:lnSpc>
              <a:buNone/>
            </a:pPr>
            <a:endParaRPr lang="en-GB" sz="2000" dirty="0" smtClean="0"/>
          </a:p>
          <a:p>
            <a:pPr marL="0" indent="0" eaLnBrk="1" hangingPunct="1">
              <a:lnSpc>
                <a:spcPct val="90000"/>
              </a:lnSpc>
              <a:buNone/>
            </a:pPr>
            <a:endParaRPr lang="en-GB" sz="2000" dirty="0" smtClean="0"/>
          </a:p>
        </p:txBody>
      </p:sp>
      <p:pic>
        <p:nvPicPr>
          <p:cNvPr id="14350" name="Picture 4" descr="C:\Users\Katie\AppData\Local\Microsoft\Windows\Temporary Internet Files\Content.IE5\2GIRXHBC\MC900439435[1].jpg"/>
          <p:cNvPicPr>
            <a:picLocks noChangeAspect="1" noChangeArrowheads="1"/>
          </p:cNvPicPr>
          <p:nvPr/>
        </p:nvPicPr>
        <p:blipFill>
          <a:blip r:embed="rId2"/>
          <a:srcRect/>
          <a:stretch>
            <a:fillRect/>
          </a:stretch>
        </p:blipFill>
        <p:spPr bwMode="auto">
          <a:xfrm>
            <a:off x="1979613" y="3284538"/>
            <a:ext cx="1439862" cy="1439862"/>
          </a:xfrm>
          <a:prstGeom prst="rect">
            <a:avLst/>
          </a:prstGeom>
          <a:noFill/>
          <a:ln w="9525">
            <a:noFill/>
            <a:miter lim="800000"/>
            <a:headEnd/>
            <a:tailEnd/>
          </a:ln>
        </p:spPr>
      </p:pic>
      <p:pic>
        <p:nvPicPr>
          <p:cNvPr id="14351" name="Picture 3" descr="C:\Users\Katie\AppData\Local\Microsoft\Windows\Temporary Internet Files\Content.IE5\2GIRXHBC\MC900431586[1].png"/>
          <p:cNvPicPr>
            <a:picLocks noChangeAspect="1" noChangeArrowheads="1"/>
          </p:cNvPicPr>
          <p:nvPr/>
        </p:nvPicPr>
        <p:blipFill>
          <a:blip r:embed="rId3"/>
          <a:srcRect/>
          <a:stretch>
            <a:fillRect/>
          </a:stretch>
        </p:blipFill>
        <p:spPr bwMode="auto">
          <a:xfrm>
            <a:off x="30912" y="27474"/>
            <a:ext cx="1602190" cy="1602190"/>
          </a:xfrm>
          <a:prstGeom prst="rect">
            <a:avLst/>
          </a:prstGeom>
          <a:noFill/>
          <a:ln w="9525">
            <a:noFill/>
            <a:miter lim="800000"/>
            <a:headEnd/>
            <a:tailEnd/>
          </a:ln>
        </p:spPr>
      </p:pic>
      <p:pic>
        <p:nvPicPr>
          <p:cNvPr id="14352" name="Picture 5" descr="C:\Users\Katie\AppData\Local\Microsoft\Windows\Temporary Internet Files\Content.IE5\9324OSLU\MC900290705[1].wmf"/>
          <p:cNvPicPr>
            <a:picLocks noChangeAspect="1" noChangeArrowheads="1"/>
          </p:cNvPicPr>
          <p:nvPr/>
        </p:nvPicPr>
        <p:blipFill>
          <a:blip r:embed="rId4"/>
          <a:srcRect/>
          <a:stretch>
            <a:fillRect/>
          </a:stretch>
        </p:blipFill>
        <p:spPr bwMode="auto">
          <a:xfrm>
            <a:off x="179388" y="4724400"/>
            <a:ext cx="2679700" cy="1333500"/>
          </a:xfrm>
          <a:prstGeom prst="rect">
            <a:avLst/>
          </a:prstGeom>
          <a:noFill/>
          <a:ln w="9525">
            <a:noFill/>
            <a:miter lim="800000"/>
            <a:headEnd/>
            <a:tailEnd/>
          </a:ln>
        </p:spPr>
      </p:pic>
      <p:sp>
        <p:nvSpPr>
          <p:cNvPr id="18" name="Rectangle 17"/>
          <p:cNvSpPr/>
          <p:nvPr/>
        </p:nvSpPr>
        <p:spPr>
          <a:xfrm>
            <a:off x="3563937" y="27474"/>
            <a:ext cx="5329237" cy="6477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pPr>
            <a:r>
              <a:rPr lang="en-GB" dirty="0">
                <a:solidFill>
                  <a:schemeClr val="tx1"/>
                </a:solidFill>
              </a:rPr>
              <a:t>8.45 </a:t>
            </a:r>
            <a:r>
              <a:rPr lang="en-GB" sz="1500" dirty="0" smtClean="0">
                <a:solidFill>
                  <a:schemeClr val="tx1"/>
                </a:solidFill>
              </a:rPr>
              <a:t>Main gates </a:t>
            </a:r>
            <a:r>
              <a:rPr lang="en-GB" sz="1500" dirty="0">
                <a:solidFill>
                  <a:schemeClr val="tx1"/>
                </a:solidFill>
              </a:rPr>
              <a:t>open – member of SLT on yard to greet </a:t>
            </a:r>
            <a:r>
              <a:rPr lang="en-GB" sz="1500" dirty="0" smtClean="0">
                <a:solidFill>
                  <a:schemeClr val="tx1"/>
                </a:solidFill>
              </a:rPr>
              <a:t>parents and children</a:t>
            </a:r>
            <a:endParaRPr lang="en-GB" sz="1500" dirty="0">
              <a:solidFill>
                <a:schemeClr val="tx1"/>
              </a:solidFill>
            </a:endParaRPr>
          </a:p>
        </p:txBody>
      </p:sp>
      <p:sp>
        <p:nvSpPr>
          <p:cNvPr id="21" name="Rectangle 20"/>
          <p:cNvSpPr/>
          <p:nvPr/>
        </p:nvSpPr>
        <p:spPr>
          <a:xfrm>
            <a:off x="3571208" y="675174"/>
            <a:ext cx="5329237" cy="782622"/>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pPr>
            <a:r>
              <a:rPr lang="en-GB" dirty="0">
                <a:solidFill>
                  <a:schemeClr val="tx1"/>
                </a:solidFill>
              </a:rPr>
              <a:t>8.50  </a:t>
            </a:r>
            <a:r>
              <a:rPr lang="en-GB" dirty="0" smtClean="0">
                <a:solidFill>
                  <a:schemeClr val="tx1"/>
                </a:solidFill>
              </a:rPr>
              <a:t>Class gate opened and </a:t>
            </a:r>
            <a:r>
              <a:rPr lang="en-GB" dirty="0">
                <a:solidFill>
                  <a:schemeClr val="tx1"/>
                </a:solidFill>
              </a:rPr>
              <a:t>– flexi drop-off </a:t>
            </a:r>
            <a:r>
              <a:rPr lang="en-GB" sz="1200" dirty="0" smtClean="0">
                <a:solidFill>
                  <a:schemeClr val="tx1"/>
                </a:solidFill>
              </a:rPr>
              <a:t>(children </a:t>
            </a:r>
            <a:r>
              <a:rPr lang="en-GB" sz="1200" dirty="0">
                <a:solidFill>
                  <a:schemeClr val="tx1"/>
                </a:solidFill>
              </a:rPr>
              <a:t>encouraged to come into class without parents as soon as </a:t>
            </a:r>
            <a:r>
              <a:rPr lang="en-GB" sz="1200" dirty="0" smtClean="0">
                <a:solidFill>
                  <a:schemeClr val="tx1"/>
                </a:solidFill>
              </a:rPr>
              <a:t>possible. Member of EY staff on the gate each day)</a:t>
            </a:r>
            <a:endParaRPr lang="en-GB" sz="1200" dirty="0">
              <a:solidFill>
                <a:schemeClr val="tx1"/>
              </a:solidFill>
            </a:endParaRPr>
          </a:p>
        </p:txBody>
      </p:sp>
      <p:sp>
        <p:nvSpPr>
          <p:cNvPr id="22" name="Rectangle 21"/>
          <p:cNvSpPr/>
          <p:nvPr/>
        </p:nvSpPr>
        <p:spPr>
          <a:xfrm>
            <a:off x="3558560" y="1457796"/>
            <a:ext cx="5329237" cy="623534"/>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pPr>
            <a:r>
              <a:rPr lang="en-GB" dirty="0" smtClean="0">
                <a:solidFill>
                  <a:schemeClr val="tx1"/>
                </a:solidFill>
              </a:rPr>
              <a:t>9:00am Doors locked for security (late entry via office after this time) Self </a:t>
            </a:r>
            <a:r>
              <a:rPr lang="en-GB" dirty="0">
                <a:solidFill>
                  <a:schemeClr val="tx1"/>
                </a:solidFill>
              </a:rPr>
              <a:t>registration/activities</a:t>
            </a:r>
          </a:p>
        </p:txBody>
      </p:sp>
      <p:sp>
        <p:nvSpPr>
          <p:cNvPr id="25" name="Rectangle 24"/>
          <p:cNvSpPr/>
          <p:nvPr/>
        </p:nvSpPr>
        <p:spPr>
          <a:xfrm>
            <a:off x="3571207" y="2067510"/>
            <a:ext cx="5329237" cy="5762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smtClean="0">
                <a:solidFill>
                  <a:schemeClr val="tx1"/>
                </a:solidFill>
              </a:rPr>
              <a:t>9:15</a:t>
            </a:r>
            <a:r>
              <a:rPr lang="en-GB" dirty="0" smtClean="0">
                <a:solidFill>
                  <a:schemeClr val="tx1"/>
                </a:solidFill>
              </a:rPr>
              <a:t> </a:t>
            </a:r>
            <a:r>
              <a:rPr lang="en-GB" dirty="0" smtClean="0">
                <a:solidFill>
                  <a:schemeClr val="tx1"/>
                </a:solidFill>
              </a:rPr>
              <a:t>Phonics</a:t>
            </a:r>
            <a:endParaRPr lang="en-GB" dirty="0">
              <a:solidFill>
                <a:schemeClr val="tx1"/>
              </a:solidFill>
            </a:endParaRPr>
          </a:p>
        </p:txBody>
      </p:sp>
      <p:sp>
        <p:nvSpPr>
          <p:cNvPr id="26" name="Rectangle 25"/>
          <p:cNvSpPr/>
          <p:nvPr/>
        </p:nvSpPr>
        <p:spPr>
          <a:xfrm>
            <a:off x="3558693" y="2643771"/>
            <a:ext cx="5329237" cy="16210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smtClean="0">
                <a:solidFill>
                  <a:schemeClr val="tx1"/>
                </a:solidFill>
              </a:rPr>
              <a:t>9:35 Literacy/Maths </a:t>
            </a:r>
            <a:r>
              <a:rPr lang="en-GB" sz="1500" dirty="0" smtClean="0">
                <a:solidFill>
                  <a:schemeClr val="tx1"/>
                </a:solidFill>
              </a:rPr>
              <a:t>activities </a:t>
            </a:r>
          </a:p>
          <a:p>
            <a:pPr fontAlgn="auto">
              <a:spcBef>
                <a:spcPts val="0"/>
              </a:spcBef>
              <a:spcAft>
                <a:spcPts val="0"/>
              </a:spcAft>
              <a:defRPr/>
            </a:pPr>
            <a:r>
              <a:rPr lang="en-GB" sz="1500" dirty="0" smtClean="0">
                <a:solidFill>
                  <a:schemeClr val="tx1"/>
                </a:solidFill>
              </a:rPr>
              <a:t>(plus Continuous Provision &amp; outdoor activities)</a:t>
            </a:r>
            <a:endParaRPr lang="en-GB" sz="1500" dirty="0">
              <a:solidFill>
                <a:schemeClr val="tx1"/>
              </a:solidFill>
            </a:endParaRPr>
          </a:p>
        </p:txBody>
      </p:sp>
      <p:sp>
        <p:nvSpPr>
          <p:cNvPr id="30" name="Rectangle 29"/>
          <p:cNvSpPr/>
          <p:nvPr/>
        </p:nvSpPr>
        <p:spPr>
          <a:xfrm>
            <a:off x="3576784" y="4264829"/>
            <a:ext cx="5329237" cy="6477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smtClean="0">
                <a:solidFill>
                  <a:schemeClr val="tx1"/>
                </a:solidFill>
              </a:rPr>
              <a:t>12:00 </a:t>
            </a:r>
            <a:r>
              <a:rPr lang="en-GB" dirty="0" smtClean="0">
                <a:solidFill>
                  <a:schemeClr val="tx1"/>
                </a:solidFill>
              </a:rPr>
              <a:t>Lunch (15 hour nursery children go home or go to Little Ladybirds for the afternoon session)</a:t>
            </a:r>
            <a:endParaRPr lang="en-GB" sz="1500" dirty="0">
              <a:solidFill>
                <a:schemeClr val="tx1"/>
              </a:solidFill>
            </a:endParaRPr>
          </a:p>
        </p:txBody>
      </p:sp>
      <p:sp>
        <p:nvSpPr>
          <p:cNvPr id="31" name="Rectangle 30"/>
          <p:cNvSpPr/>
          <p:nvPr/>
        </p:nvSpPr>
        <p:spPr>
          <a:xfrm>
            <a:off x="3558561" y="6014266"/>
            <a:ext cx="5329237" cy="5762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a:solidFill>
                  <a:schemeClr val="tx1"/>
                </a:solidFill>
              </a:rPr>
              <a:t>3.15 - Home time- collected from small yard</a:t>
            </a:r>
          </a:p>
          <a:p>
            <a:pPr fontAlgn="auto">
              <a:spcBef>
                <a:spcPts val="0"/>
              </a:spcBef>
              <a:spcAft>
                <a:spcPts val="0"/>
              </a:spcAft>
              <a:defRPr/>
            </a:pPr>
            <a:endParaRPr lang="en-GB" dirty="0">
              <a:solidFill>
                <a:schemeClr val="tx1"/>
              </a:solidFill>
            </a:endParaRPr>
          </a:p>
        </p:txBody>
      </p:sp>
      <p:sp>
        <p:nvSpPr>
          <p:cNvPr id="32" name="Rectangle 31"/>
          <p:cNvSpPr/>
          <p:nvPr/>
        </p:nvSpPr>
        <p:spPr>
          <a:xfrm>
            <a:off x="3558561" y="5519775"/>
            <a:ext cx="5329237" cy="520691"/>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a:solidFill>
                  <a:schemeClr val="tx1"/>
                </a:solidFill>
              </a:rPr>
              <a:t>3:00 </a:t>
            </a:r>
            <a:r>
              <a:rPr lang="en-GB" dirty="0" smtClean="0">
                <a:solidFill>
                  <a:schemeClr val="tx1"/>
                </a:solidFill>
              </a:rPr>
              <a:t>PSED/Story/Singing/Assembly</a:t>
            </a:r>
            <a:endParaRPr lang="en-GB"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45" y="1628800"/>
            <a:ext cx="3250704" cy="1427758"/>
          </a:xfrm>
        </p:spPr>
        <p:txBody>
          <a:bodyPr rtlCol="0">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spcAft>
                <a:spcPts val="0"/>
              </a:spcAft>
              <a:defRPr/>
            </a:pPr>
            <a:r>
              <a:rPr lang="en-GB" sz="4000" dirty="0" smtClean="0">
                <a:ln/>
                <a:solidFill>
                  <a:schemeClr val="accent6">
                    <a:lumMod val="75000"/>
                  </a:schemeClr>
                </a:solidFill>
              </a:rPr>
              <a:t>Parental Engagement</a:t>
            </a:r>
            <a:br>
              <a:rPr lang="en-GB" sz="4000" dirty="0" smtClean="0">
                <a:ln/>
                <a:solidFill>
                  <a:schemeClr val="accent6">
                    <a:lumMod val="75000"/>
                  </a:schemeClr>
                </a:solidFill>
              </a:rPr>
            </a:br>
            <a:r>
              <a:rPr lang="en-GB" sz="4000" dirty="0" smtClean="0">
                <a:ln/>
                <a:solidFill>
                  <a:schemeClr val="accent6">
                    <a:lumMod val="75000"/>
                  </a:schemeClr>
                </a:solidFill>
              </a:rPr>
              <a:t/>
            </a:r>
            <a:br>
              <a:rPr lang="en-GB" sz="4000" dirty="0" smtClean="0">
                <a:ln/>
                <a:solidFill>
                  <a:schemeClr val="accent6">
                    <a:lumMod val="75000"/>
                  </a:schemeClr>
                </a:solidFill>
              </a:rPr>
            </a:br>
            <a:r>
              <a:rPr lang="en-GB" sz="4000" dirty="0" smtClean="0">
                <a:ln/>
                <a:solidFill>
                  <a:schemeClr val="accent6">
                    <a:lumMod val="75000"/>
                  </a:schemeClr>
                </a:solidFill>
              </a:rPr>
              <a:t>Autumn Term Events</a:t>
            </a:r>
            <a:endParaRPr lang="en-GB" sz="4000" dirty="0">
              <a:ln/>
              <a:solidFill>
                <a:schemeClr val="accent6">
                  <a:lumMod val="75000"/>
                </a:schemeClr>
              </a:solidFill>
            </a:endParaRPr>
          </a:p>
        </p:txBody>
      </p:sp>
      <p:sp>
        <p:nvSpPr>
          <p:cNvPr id="16386" name="Content Placeholder 2"/>
          <p:cNvSpPr>
            <a:spLocks noGrp="1"/>
          </p:cNvSpPr>
          <p:nvPr>
            <p:ph idx="1"/>
          </p:nvPr>
        </p:nvSpPr>
        <p:spPr>
          <a:xfrm>
            <a:off x="3779838" y="404813"/>
            <a:ext cx="5111750" cy="5853112"/>
          </a:xfrm>
        </p:spPr>
        <p:txBody>
          <a:bodyPr>
            <a:normAutofit/>
          </a:bodyPr>
          <a:lstStyle/>
          <a:p>
            <a:pPr eaLnBrk="1" hangingPunct="1"/>
            <a:r>
              <a:rPr lang="en-GB" sz="3000" dirty="0" smtClean="0"/>
              <a:t>Regular Newsletter</a:t>
            </a:r>
          </a:p>
          <a:p>
            <a:pPr eaLnBrk="1" hangingPunct="1"/>
            <a:r>
              <a:rPr lang="en-GB" sz="3000" dirty="0" smtClean="0"/>
              <a:t>Parent </a:t>
            </a:r>
            <a:r>
              <a:rPr lang="en-GB" sz="3000" dirty="0" smtClean="0"/>
              <a:t>workshop evening- Curriculum/phonics</a:t>
            </a:r>
            <a:endParaRPr lang="en-GB" sz="3000" dirty="0" smtClean="0"/>
          </a:p>
          <a:p>
            <a:pPr eaLnBrk="1" hangingPunct="1"/>
            <a:r>
              <a:rPr lang="en-GB" sz="3000" dirty="0"/>
              <a:t>P</a:t>
            </a:r>
            <a:r>
              <a:rPr lang="en-GB" sz="3000" dirty="0" smtClean="0"/>
              <a:t>arent Play and Stay/Shine sessions</a:t>
            </a:r>
          </a:p>
          <a:p>
            <a:r>
              <a:rPr lang="en-GB" sz="3000" dirty="0" smtClean="0"/>
              <a:t> Secret </a:t>
            </a:r>
            <a:r>
              <a:rPr lang="en-GB" sz="3000" dirty="0"/>
              <a:t>Story Teller</a:t>
            </a:r>
          </a:p>
          <a:p>
            <a:r>
              <a:rPr lang="en-GB" sz="3000" dirty="0" smtClean="0"/>
              <a:t>Half termly homework </a:t>
            </a:r>
            <a:r>
              <a:rPr lang="en-GB" sz="3000" dirty="0"/>
              <a:t>c</a:t>
            </a:r>
            <a:r>
              <a:rPr lang="en-GB" sz="3000" dirty="0" smtClean="0"/>
              <a:t>hallenges</a:t>
            </a:r>
          </a:p>
          <a:p>
            <a:r>
              <a:rPr lang="en-GB" sz="3000" dirty="0" smtClean="0"/>
              <a:t>Christmas Fayre</a:t>
            </a:r>
          </a:p>
          <a:p>
            <a:pPr eaLnBrk="1" hangingPunct="1"/>
            <a:r>
              <a:rPr lang="en-GB" sz="3000" dirty="0" smtClean="0"/>
              <a:t>Christmas Performance</a:t>
            </a:r>
          </a:p>
        </p:txBody>
      </p:sp>
      <p:pic>
        <p:nvPicPr>
          <p:cNvPr id="16387" name="Picture 2" descr="C:\Users\Katie\AppData\Local\Microsoft\Windows\Temporary Internet Files\Content.IE5\9324OSLU\MC900353768[1].wmf"/>
          <p:cNvPicPr>
            <a:picLocks noChangeAspect="1" noChangeArrowheads="1"/>
          </p:cNvPicPr>
          <p:nvPr/>
        </p:nvPicPr>
        <p:blipFill>
          <a:blip r:embed="rId2"/>
          <a:srcRect/>
          <a:stretch>
            <a:fillRect/>
          </a:stretch>
        </p:blipFill>
        <p:spPr bwMode="auto">
          <a:xfrm>
            <a:off x="323528" y="3301402"/>
            <a:ext cx="3284538"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617</TotalTime>
  <Words>474</Words>
  <Application>Microsoft Office PowerPoint</Application>
  <PresentationFormat>On-screen Show (4:3)</PresentationFormat>
  <Paragraphs>97</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Trebuchet MS</vt:lpstr>
      <vt:lpstr>Wingdings</vt:lpstr>
      <vt:lpstr>Wingdings 3</vt:lpstr>
      <vt:lpstr>Facet</vt:lpstr>
      <vt:lpstr>Dazzling Dragonflies and Sparkly Spiders Parent Induction Information 2020</vt:lpstr>
      <vt:lpstr>Meet our Dazzling Dragonflies and Sparkly Spiders Team!</vt:lpstr>
      <vt:lpstr>PowerPoint Presentation</vt:lpstr>
      <vt:lpstr>PowerPoint Presentation</vt:lpstr>
      <vt:lpstr>PowerPoint Presentation</vt:lpstr>
      <vt:lpstr>Our School Uniform </vt:lpstr>
      <vt:lpstr>PowerPoint Presentation</vt:lpstr>
      <vt:lpstr>Structure of the Day</vt:lpstr>
      <vt:lpstr>Parental Engagement  Autumn Term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Information</dc:title>
  <dc:creator>Katie</dc:creator>
  <cp:lastModifiedBy>MFletcher</cp:lastModifiedBy>
  <cp:revision>109</cp:revision>
  <dcterms:created xsi:type="dcterms:W3CDTF">2011-06-06T16:38:40Z</dcterms:created>
  <dcterms:modified xsi:type="dcterms:W3CDTF">2020-06-24T14:45:26Z</dcterms:modified>
</cp:coreProperties>
</file>