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72" r:id="rId3"/>
    <p:sldId id="257" r:id="rId4"/>
    <p:sldId id="277" r:id="rId5"/>
    <p:sldId id="281" r:id="rId6"/>
    <p:sldId id="278" r:id="rId7"/>
    <p:sldId id="279" r:id="rId8"/>
    <p:sldId id="282" r:id="rId9"/>
    <p:sldId id="286" r:id="rId10"/>
    <p:sldId id="265" r:id="rId11"/>
    <p:sldId id="280" r:id="rId12"/>
    <p:sldId id="258" r:id="rId13"/>
    <p:sldId id="283" r:id="rId14"/>
    <p:sldId id="284" r:id="rId15"/>
    <p:sldId id="285" r:id="rId16"/>
    <p:sldId id="262" r:id="rId17"/>
    <p:sldId id="276" r:id="rId18"/>
    <p:sldId id="264" r:id="rId19"/>
    <p:sldId id="271" r:id="rId20"/>
    <p:sldId id="274" r:id="rId21"/>
    <p:sldId id="261" r:id="rId22"/>
    <p:sldId id="275" r:id="rId23"/>
    <p:sldId id="268" r:id="rId24"/>
    <p:sldId id="273" r:id="rId25"/>
    <p:sldId id="266" r:id="rId26"/>
    <p:sldId id="267" r:id="rId27"/>
    <p:sldId id="288" r:id="rId2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45"/>
    <a:srgbClr val="485D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27" autoAdjust="0"/>
  </p:normalViewPr>
  <p:slideViewPr>
    <p:cSldViewPr>
      <p:cViewPr varScale="1">
        <p:scale>
          <a:sx n="67" d="100"/>
          <a:sy n="67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BD1BF-B858-4EE5-BAC7-4E150CFDE69F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1C87C-B4F1-447D-8F08-3B4773AE56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82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1C87C-B4F1-447D-8F08-3B4773AE565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288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1C87C-B4F1-447D-8F08-3B4773AE565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21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1C87C-B4F1-447D-8F08-3B4773AE565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626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1C87C-B4F1-447D-8F08-3B4773AE565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298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1C87C-B4F1-447D-8F08-3B4773AE565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587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1C87C-B4F1-447D-8F08-3B4773AE565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90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1C87C-B4F1-447D-8F08-3B4773AE565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379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1C87C-B4F1-447D-8F08-3B4773AE565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003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1C87C-B4F1-447D-8F08-3B4773AE565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6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BDBA-FFA2-4E49-ABDB-F78E2D7A4E92}" type="datetimeFigureOut">
              <a:rPr lang="en-GB" smtClean="0"/>
              <a:pPr/>
              <a:t>10/09/2020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14F-3A72-424D-B6F4-C7D8FA08788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BDBA-FFA2-4E49-ABDB-F78E2D7A4E92}" type="datetimeFigureOut">
              <a:rPr lang="en-GB" smtClean="0"/>
              <a:pPr/>
              <a:t>10/09/2020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14F-3A72-424D-B6F4-C7D8FA08788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BDBA-FFA2-4E49-ABDB-F78E2D7A4E92}" type="datetimeFigureOut">
              <a:rPr lang="en-GB" smtClean="0"/>
              <a:pPr/>
              <a:t>10/09/2020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14F-3A72-424D-B6F4-C7D8FA08788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BDBA-FFA2-4E49-ABDB-F78E2D7A4E92}" type="datetimeFigureOut">
              <a:rPr lang="en-GB" smtClean="0"/>
              <a:pPr/>
              <a:t>10/09/2020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14F-3A72-424D-B6F4-C7D8FA08788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BDBA-FFA2-4E49-ABDB-F78E2D7A4E92}" type="datetimeFigureOut">
              <a:rPr lang="en-GB" smtClean="0"/>
              <a:pPr/>
              <a:t>10/09/2020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14F-3A72-424D-B6F4-C7D8FA08788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BDBA-FFA2-4E49-ABDB-F78E2D7A4E92}" type="datetimeFigureOut">
              <a:rPr lang="en-GB" smtClean="0"/>
              <a:pPr/>
              <a:t>10/09/2020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14F-3A72-424D-B6F4-C7D8FA08788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BDBA-FFA2-4E49-ABDB-F78E2D7A4E92}" type="datetimeFigureOut">
              <a:rPr lang="en-GB" smtClean="0"/>
              <a:pPr/>
              <a:t>10/09/2020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14F-3A72-424D-B6F4-C7D8FA08788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BDBA-FFA2-4E49-ABDB-F78E2D7A4E92}" type="datetimeFigureOut">
              <a:rPr lang="en-GB" smtClean="0"/>
              <a:pPr/>
              <a:t>10/09/2020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14F-3A72-424D-B6F4-C7D8FA08788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BDBA-FFA2-4E49-ABDB-F78E2D7A4E92}" type="datetimeFigureOut">
              <a:rPr lang="en-GB" smtClean="0"/>
              <a:pPr/>
              <a:t>10/09/2020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14F-3A72-424D-B6F4-C7D8FA08788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BDBA-FFA2-4E49-ABDB-F78E2D7A4E92}" type="datetimeFigureOut">
              <a:rPr lang="en-GB" smtClean="0"/>
              <a:pPr/>
              <a:t>10/09/2020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414F-3A72-424D-B6F4-C7D8FA08788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BDBA-FFA2-4E49-ABDB-F78E2D7A4E92}" type="datetimeFigureOut">
              <a:rPr lang="en-GB" smtClean="0"/>
              <a:pPr/>
              <a:t>10/09/2020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516414F-3A72-424D-B6F4-C7D8FA08788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87BDBA-FFA2-4E49-ABDB-F78E2D7A4E92}" type="datetimeFigureOut">
              <a:rPr lang="en-GB" smtClean="0"/>
              <a:pPr/>
              <a:t>10/09/2020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516414F-3A72-424D-B6F4-C7D8FA08788A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hyperlink" Target="https://www.google.co.uk/url?sa=i&amp;url=https://gentleforindustrial.blogspot.com/2018/01/motte-and-bailey-castle-diagram.html&amp;psig=AOvVaw33spdwK3Jjg9NXnvvQydmf&amp;ust=1599651511496000&amp;source=images&amp;cd=vfe&amp;ved=0CAIQjRxqFwoTCOjdlLG82esCFQAAAAAdAAAAABAE" TargetMode="Externa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434" y="4869160"/>
            <a:ext cx="8229600" cy="1143000"/>
          </a:xfrm>
        </p:spPr>
        <p:txBody>
          <a:bodyPr anchor="ctr">
            <a:normAutofit/>
          </a:bodyPr>
          <a:lstStyle/>
          <a:p>
            <a:pPr algn="ctr"/>
            <a:r>
              <a:rPr lang="en-GB" b="1" dirty="0" smtClean="0">
                <a:solidFill>
                  <a:srgbClr val="0088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ssoonPrimaryInfant" pitchFamily="2" charset="0"/>
              </a:rPr>
              <a:t>Welcome to KS1</a:t>
            </a:r>
            <a:endParaRPr lang="en-GB" b="1" dirty="0">
              <a:solidFill>
                <a:srgbClr val="0088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ssoonPrimaryInfant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48680"/>
            <a:ext cx="5451092" cy="472514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8888" y="4130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3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040"/>
            <a:ext cx="8229600" cy="1076752"/>
          </a:xfrm>
        </p:spPr>
        <p:txBody>
          <a:bodyPr/>
          <a:lstStyle/>
          <a:p>
            <a:pPr algn="ctr"/>
            <a:r>
              <a:rPr lang="en-GB" dirty="0"/>
              <a:t>Discovery Curriculum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5252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latin typeface="SassoonPrimaryInfant" pitchFamily="2" charset="0"/>
              </a:rPr>
              <a:t>The curriculum topics run across all classes in Key Stage 1 and cover a range of subjects including: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Geography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Music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History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Art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Design </a:t>
            </a:r>
            <a:r>
              <a:rPr lang="en-GB" dirty="0" smtClean="0">
                <a:latin typeface="SassoonPrimaryInfant" pitchFamily="2" charset="0"/>
              </a:rPr>
              <a:t>and Technology</a:t>
            </a:r>
            <a:endParaRPr lang="en-GB" dirty="0">
              <a:latin typeface="SassoonPrimaryInfant" pitchFamily="2" charset="0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latin typeface="SassoonPrimaryInfant" pitchFamily="2" charset="0"/>
              </a:rPr>
              <a:t>When possible, Science will also link with the discovery topic being taught.</a:t>
            </a:r>
          </a:p>
        </p:txBody>
      </p:sp>
      <p:pic>
        <p:nvPicPr>
          <p:cNvPr id="5122" name="Picture 2" descr="C:\Users\staff29.OXHEY\AppData\Local\Microsoft\Windows\Temporary Internet Files\Content.IE5\O8JIM0P9\science_Science_News_12_13.5851858_std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36912"/>
            <a:ext cx="1564555" cy="18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2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040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Discovery topics this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5976"/>
            <a:ext cx="8229600" cy="230425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latin typeface="SassoonPrimaryInfant" pitchFamily="2" charset="0"/>
              </a:rPr>
              <a:t>Key Stage 1 have one topic for each term.</a:t>
            </a:r>
            <a:endParaRPr lang="en-GB" sz="2800" dirty="0">
              <a:latin typeface="SassoonPrimaryInfant" pitchFamily="2" charset="0"/>
            </a:endParaRPr>
          </a:p>
          <a:p>
            <a:pPr lvl="1">
              <a:lnSpc>
                <a:spcPct val="120000"/>
              </a:lnSpc>
            </a:pPr>
            <a:r>
              <a:rPr lang="en-GB" b="1" dirty="0">
                <a:latin typeface="SassoonPrimaryInfant" pitchFamily="2" charset="0"/>
              </a:rPr>
              <a:t>Autumn: </a:t>
            </a:r>
            <a:r>
              <a:rPr lang="en-GB" dirty="0">
                <a:latin typeface="SassoonPrimaryInfant" pitchFamily="2" charset="0"/>
              </a:rPr>
              <a:t>Toy Story</a:t>
            </a:r>
          </a:p>
          <a:p>
            <a:pPr lvl="1">
              <a:lnSpc>
                <a:spcPct val="120000"/>
              </a:lnSpc>
            </a:pPr>
            <a:r>
              <a:rPr lang="en-GB" b="1" dirty="0">
                <a:latin typeface="SassoonPrimaryInfant" pitchFamily="2" charset="0"/>
              </a:rPr>
              <a:t>Spring: </a:t>
            </a:r>
            <a:r>
              <a:rPr lang="en-GB" dirty="0">
                <a:latin typeface="SassoonPrimaryInfant" pitchFamily="2" charset="0"/>
              </a:rPr>
              <a:t>Castles</a:t>
            </a:r>
            <a:endParaRPr lang="en-GB" b="1" dirty="0">
              <a:latin typeface="SassoonPrimaryInfant" pitchFamily="2" charset="0"/>
            </a:endParaRPr>
          </a:p>
          <a:p>
            <a:pPr lvl="1">
              <a:lnSpc>
                <a:spcPct val="120000"/>
              </a:lnSpc>
            </a:pPr>
            <a:r>
              <a:rPr lang="en-GB" b="1" dirty="0">
                <a:latin typeface="SassoonPrimaryInfant" pitchFamily="2" charset="0"/>
              </a:rPr>
              <a:t>Summer: </a:t>
            </a:r>
            <a:r>
              <a:rPr lang="en-GB" dirty="0">
                <a:latin typeface="SassoonPrimaryInfant" pitchFamily="2" charset="0"/>
              </a:rPr>
              <a:t>Nemo in the Reef</a:t>
            </a:r>
            <a:endParaRPr lang="en-GB" b="1" dirty="0">
              <a:latin typeface="SassoonPrimaryInfant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933056"/>
            <a:ext cx="8229600" cy="115212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400" dirty="0">
                <a:latin typeface="SassoonPrimaryInfant" pitchFamily="2" charset="0"/>
              </a:rPr>
              <a:t>Throughout the year, all areas of the National Curriculum for the relevant year group are covered via the Discovery topic</a:t>
            </a:r>
            <a:r>
              <a:rPr lang="en-GB" sz="2400" dirty="0" smtClean="0">
                <a:latin typeface="SassoonPrimaryInfant" pitchFamily="2" charset="0"/>
              </a:rPr>
              <a:t>.</a:t>
            </a:r>
            <a:endParaRPr lang="en-GB" sz="2400" dirty="0">
              <a:latin typeface="SassoonPrimaryInfan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25144"/>
            <a:ext cx="1867272" cy="1867272"/>
          </a:xfrm>
          <a:prstGeom prst="rect">
            <a:avLst/>
          </a:prstGeom>
        </p:spPr>
      </p:pic>
      <p:pic>
        <p:nvPicPr>
          <p:cNvPr id="1026" name="Picture 2" descr="Motte And Bailey Castle Diagram Worksheet - Human Body Anatomy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43" y="4916161"/>
            <a:ext cx="2723914" cy="16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02" y="4849427"/>
            <a:ext cx="2138114" cy="180810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66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1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Picture 10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316416" cy="5752635"/>
          </a:xfrm>
          <a:prstGeom prst="rect">
            <a:avLst/>
          </a:prstGeom>
        </p:spPr>
      </p:pic>
      <p:pic>
        <p:nvPicPr>
          <p:cNvPr id="106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5856" y="285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3" fill="hold"/>
                                        <p:tgtEl>
                                          <p:spTgt spid="1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040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Writing Across the Curriculum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6276"/>
            <a:ext cx="8229600" cy="438912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latin typeface="SassoonPrimaryInfant" pitchFamily="2" charset="0"/>
              </a:rPr>
              <a:t>As well as exploring various genres within English lessons, children will have opportunities to apply their writing skills through their topic lessons.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SassoonPrimaryInfant" pitchFamily="2" charset="0"/>
              </a:rPr>
              <a:t>For example, an English unit on Information Texts would lead onto writing an Information Text based on Castles.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SassoonPrimaryInfant" pitchFamily="2" charset="0"/>
              </a:rPr>
              <a:t>This embeds the writing skills learnt in English lessons, provides opportunities to write for a purpose and allows children to engage more deeply in their topic work.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93" y="4941168"/>
            <a:ext cx="2027161" cy="154824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336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5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040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Promoting Independence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317112"/>
          </a:xfrm>
        </p:spPr>
        <p:txBody>
          <a:bodyPr>
            <a:noAutofit/>
          </a:bodyPr>
          <a:lstStyle/>
          <a:p>
            <a:pPr marL="0" indent="0" algn="just" fontAlgn="base">
              <a:buNone/>
            </a:pPr>
            <a:r>
              <a:rPr lang="en-US" sz="2400" dirty="0">
                <a:latin typeface="SassoonPrimaryInfant" pitchFamily="2" charset="0"/>
              </a:rPr>
              <a:t>In all lessons we try to ensure children take responsibility for their learning. We aim to promote independence in a variety of ways in the classroom, including:</a:t>
            </a:r>
          </a:p>
          <a:p>
            <a:pPr marL="0" indent="0" fontAlgn="base">
              <a:buNone/>
            </a:pPr>
            <a:endParaRPr lang="en-US" sz="2400" dirty="0">
              <a:latin typeface="SassoonPrimaryInfant" pitchFamily="2" charset="0"/>
            </a:endParaRPr>
          </a:p>
          <a:p>
            <a:pPr fontAlgn="base"/>
            <a:r>
              <a:rPr lang="en-US" sz="2400" dirty="0">
                <a:latin typeface="SassoonPrimaryInfant" pitchFamily="2" charset="0"/>
              </a:rPr>
              <a:t>Working walls</a:t>
            </a:r>
          </a:p>
          <a:p>
            <a:pPr fontAlgn="base"/>
            <a:r>
              <a:rPr lang="en-US" sz="2400" dirty="0">
                <a:latin typeface="SassoonPrimaryInfant" pitchFamily="2" charset="0"/>
              </a:rPr>
              <a:t>Access to concrete equipment</a:t>
            </a:r>
          </a:p>
          <a:p>
            <a:pPr fontAlgn="base"/>
            <a:r>
              <a:rPr lang="en-US" sz="2400" dirty="0">
                <a:latin typeface="SassoonPrimaryInfant" pitchFamily="2" charset="0"/>
              </a:rPr>
              <a:t>Word mats</a:t>
            </a:r>
          </a:p>
          <a:p>
            <a:pPr fontAlgn="base"/>
            <a:r>
              <a:rPr lang="en-US" sz="2400" dirty="0">
                <a:latin typeface="SassoonPrimaryInfant" pitchFamily="2" charset="0"/>
              </a:rPr>
              <a:t>Peer assessment</a:t>
            </a:r>
          </a:p>
          <a:p>
            <a:pPr fontAlgn="base"/>
            <a:r>
              <a:rPr lang="en-US" sz="2400" dirty="0">
                <a:latin typeface="SassoonPrimaryInfant" pitchFamily="2" charset="0"/>
              </a:rPr>
              <a:t>‘5 B's’ – </a:t>
            </a:r>
            <a:r>
              <a:rPr lang="en-US" sz="2400" i="1" dirty="0">
                <a:latin typeface="SassoonPrimaryInfant" pitchFamily="2" charset="0"/>
              </a:rPr>
              <a:t>Brain, Board, Book, Buddy, Boss</a:t>
            </a:r>
            <a:endParaRPr lang="en-US" sz="2400" dirty="0">
              <a:latin typeface="SassoonPrimaryInfant" pitchFamily="2" charset="0"/>
            </a:endParaRPr>
          </a:p>
          <a:p>
            <a:pPr marL="0" indent="0" fontAlgn="base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t="-10185" r="24245" b="8330"/>
          <a:stretch/>
        </p:blipFill>
        <p:spPr>
          <a:xfrm>
            <a:off x="6660232" y="2996953"/>
            <a:ext cx="1728192" cy="216024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5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49451"/>
          </a:xfrm>
        </p:spPr>
        <p:txBody>
          <a:bodyPr>
            <a:noAutofit/>
          </a:bodyPr>
          <a:lstStyle/>
          <a:p>
            <a:pPr algn="ctr"/>
            <a:r>
              <a:rPr lang="en-GB" sz="4000" dirty="0"/>
              <a:t>Happy learners make great progress!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88840"/>
            <a:ext cx="8075240" cy="4173096"/>
          </a:xfrm>
        </p:spPr>
        <p:txBody>
          <a:bodyPr>
            <a:noAutofit/>
          </a:bodyPr>
          <a:lstStyle/>
          <a:p>
            <a:pPr marL="0" indent="0" algn="just" fontAlgn="base">
              <a:buNone/>
            </a:pPr>
            <a:r>
              <a:rPr lang="en-US" sz="2800" dirty="0">
                <a:latin typeface="SassoonPrimaryInfant" pitchFamily="2" charset="0"/>
              </a:rPr>
              <a:t>Various activities throughout the school day focus on promoting the children’s wellbeing and allowing them to reflect on their learning, relationships and feelings for example:</a:t>
            </a:r>
          </a:p>
          <a:p>
            <a:pPr marL="0" indent="0" algn="just" fontAlgn="base">
              <a:buNone/>
            </a:pPr>
            <a:endParaRPr lang="en-US" sz="2800" dirty="0">
              <a:latin typeface="SassoonPrimaryInfant" pitchFamily="2" charset="0"/>
            </a:endParaRPr>
          </a:p>
          <a:p>
            <a:pPr algn="just" fontAlgn="base"/>
            <a:r>
              <a:rPr lang="en-US" sz="2800" dirty="0">
                <a:latin typeface="SassoonPrimaryInfant" pitchFamily="2" charset="0"/>
              </a:rPr>
              <a:t>Emotion boards</a:t>
            </a:r>
          </a:p>
          <a:p>
            <a:pPr algn="just" fontAlgn="base"/>
            <a:r>
              <a:rPr lang="en-US" sz="2800" dirty="0">
                <a:latin typeface="SassoonPrimaryInfant" pitchFamily="2" charset="0"/>
              </a:rPr>
              <a:t>Worry boxes</a:t>
            </a:r>
          </a:p>
          <a:p>
            <a:pPr algn="just" fontAlgn="base"/>
            <a:r>
              <a:rPr lang="en-US" sz="2800" dirty="0">
                <a:latin typeface="SassoonPrimaryInfant" pitchFamily="2" charset="0"/>
              </a:rPr>
              <a:t>Circle times</a:t>
            </a:r>
          </a:p>
          <a:p>
            <a:pPr algn="just" fontAlgn="base"/>
            <a:r>
              <a:rPr lang="en-US" sz="2800" dirty="0">
                <a:latin typeface="SassoonPrimaryInfant" pitchFamily="2" charset="0"/>
              </a:rPr>
              <a:t>Assemblies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5157192"/>
            <a:ext cx="3650330" cy="133541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1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87104"/>
            <a:ext cx="8229600" cy="75366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GB" dirty="0"/>
              <a:t>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5112568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dirty="0">
                <a:latin typeface="SassoonPrimaryInfant" pitchFamily="2" charset="0"/>
              </a:rPr>
              <a:t>Ongoing assessment happens throughout the term.</a:t>
            </a:r>
          </a:p>
          <a:p>
            <a:pPr algn="just"/>
            <a:r>
              <a:rPr lang="en-GB" dirty="0">
                <a:latin typeface="SassoonPrimaryInfant" pitchFamily="2" charset="0"/>
              </a:rPr>
              <a:t>You will receive a termly report identifying the attainment and progress of your child in reading, writing and maths.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 algn="just">
              <a:buNone/>
            </a:pPr>
            <a:r>
              <a:rPr lang="en-GB" dirty="0">
                <a:latin typeface="SassoonPrimaryInfant" pitchFamily="2" charset="0"/>
              </a:rPr>
              <a:t>‘Tiger Learning’ is also reported and shows how your child is progressing with a range of skills which support how they learn and work with others.</a:t>
            </a:r>
          </a:p>
          <a:p>
            <a:r>
              <a:rPr lang="en-GB" b="1" dirty="0">
                <a:latin typeface="SassoonPrimaryInfant" pitchFamily="2" charset="0"/>
              </a:rPr>
              <a:t>T</a:t>
            </a:r>
            <a:r>
              <a:rPr lang="en-GB" dirty="0">
                <a:latin typeface="SassoonPrimaryInfant" pitchFamily="2" charset="0"/>
              </a:rPr>
              <a:t> – Travis works hard</a:t>
            </a:r>
          </a:p>
          <a:p>
            <a:r>
              <a:rPr lang="en-GB" b="1" dirty="0">
                <a:latin typeface="SassoonPrimaryInfant" pitchFamily="2" charset="0"/>
              </a:rPr>
              <a:t>I</a:t>
            </a:r>
            <a:r>
              <a:rPr lang="en-GB" dirty="0">
                <a:latin typeface="SassoonPrimaryInfant" pitchFamily="2" charset="0"/>
              </a:rPr>
              <a:t> – Indi ignores distractions</a:t>
            </a:r>
          </a:p>
          <a:p>
            <a:r>
              <a:rPr lang="en-GB" b="1" dirty="0">
                <a:latin typeface="SassoonPrimaryInfant" pitchFamily="2" charset="0"/>
              </a:rPr>
              <a:t>G</a:t>
            </a:r>
            <a:r>
              <a:rPr lang="en-GB" dirty="0">
                <a:latin typeface="SassoonPrimaryInfant" pitchFamily="2" charset="0"/>
              </a:rPr>
              <a:t> – Gustav works well in a group</a:t>
            </a:r>
          </a:p>
          <a:p>
            <a:r>
              <a:rPr lang="en-GB" b="1" dirty="0">
                <a:latin typeface="SassoonPrimaryInfant" pitchFamily="2" charset="0"/>
              </a:rPr>
              <a:t>E </a:t>
            </a:r>
            <a:r>
              <a:rPr lang="en-GB" dirty="0">
                <a:latin typeface="SassoonPrimaryInfant" pitchFamily="2" charset="0"/>
              </a:rPr>
              <a:t>– Enid is enthusiastic</a:t>
            </a:r>
          </a:p>
          <a:p>
            <a:r>
              <a:rPr lang="en-GB" b="1" dirty="0">
                <a:latin typeface="SassoonPrimaryInfant" pitchFamily="2" charset="0"/>
              </a:rPr>
              <a:t>R </a:t>
            </a:r>
            <a:r>
              <a:rPr lang="en-GB" dirty="0">
                <a:latin typeface="SassoonPrimaryInfant" pitchFamily="2" charset="0"/>
              </a:rPr>
              <a:t>– Rita takes risks with learning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</p:txBody>
      </p:sp>
      <p:pic>
        <p:nvPicPr>
          <p:cNvPr id="7170" name="Picture 2" descr="C:\Users\staff29.OXHEY\AppData\Local\Microsoft\Windows\Temporary Internet Files\Content.IE5\O8JIM0P9\Tiger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09120"/>
            <a:ext cx="2157228" cy="182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73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854968"/>
          </a:xfrm>
        </p:spPr>
        <p:txBody>
          <a:bodyPr anchor="ctr"/>
          <a:lstStyle/>
          <a:p>
            <a:pPr algn="ctr"/>
            <a:r>
              <a:rPr lang="en-GB" dirty="0"/>
              <a:t>National 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752528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dirty="0">
                <a:latin typeface="SassoonPrimaryInfant" pitchFamily="2" charset="0"/>
              </a:rPr>
              <a:t> In the Autumn term, Year 2 children will take their Phonics screening assessment which they were not able to complete in the summer.</a:t>
            </a:r>
          </a:p>
          <a:p>
            <a:pPr marL="0" indent="0" algn="just">
              <a:buNone/>
            </a:pPr>
            <a:endParaRPr lang="en-GB" dirty="0">
              <a:latin typeface="SassoonPrimaryInfant" pitchFamily="2" charset="0"/>
            </a:endParaRPr>
          </a:p>
          <a:p>
            <a:pPr algn="just"/>
            <a:r>
              <a:rPr lang="en-GB" dirty="0">
                <a:latin typeface="SassoonPrimaryInfant" pitchFamily="2" charset="0"/>
              </a:rPr>
              <a:t>In the summer term, </a:t>
            </a:r>
            <a:r>
              <a:rPr lang="en-GB" dirty="0" smtClean="0">
                <a:latin typeface="SassoonPrimaryInfant" pitchFamily="2" charset="0"/>
              </a:rPr>
              <a:t>all KS1 </a:t>
            </a:r>
            <a:r>
              <a:rPr lang="en-GB" dirty="0">
                <a:latin typeface="SassoonPrimaryInfant" pitchFamily="2" charset="0"/>
              </a:rPr>
              <a:t>children take part in a national assessment.</a:t>
            </a:r>
          </a:p>
          <a:p>
            <a:pPr lvl="1" algn="just"/>
            <a:r>
              <a:rPr lang="en-GB" b="1" dirty="0">
                <a:latin typeface="SassoonPrimaryInfant" pitchFamily="2" charset="0"/>
              </a:rPr>
              <a:t>Year 1:</a:t>
            </a:r>
            <a:r>
              <a:rPr lang="en-GB" dirty="0">
                <a:latin typeface="SassoonPrimaryInfant" pitchFamily="2" charset="0"/>
              </a:rPr>
              <a:t> Phonics Screening</a:t>
            </a:r>
            <a:endParaRPr lang="en-GB" b="1" dirty="0">
              <a:latin typeface="SassoonPrimaryInfant" pitchFamily="2" charset="0"/>
            </a:endParaRPr>
          </a:p>
          <a:p>
            <a:pPr lvl="1" algn="just"/>
            <a:r>
              <a:rPr lang="en-GB" b="1" dirty="0">
                <a:latin typeface="SassoonPrimaryInfant" pitchFamily="2" charset="0"/>
              </a:rPr>
              <a:t>Year 2:</a:t>
            </a:r>
            <a:r>
              <a:rPr lang="en-GB" dirty="0">
                <a:latin typeface="SassoonPrimaryInfant" pitchFamily="2" charset="0"/>
              </a:rPr>
              <a:t> SATS tests (Reading, Writing, Maths)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r>
              <a:rPr lang="en-GB" dirty="0">
                <a:latin typeface="SassoonPrimaryInfant" pitchFamily="2" charset="0"/>
              </a:rPr>
              <a:t>Further information regarding these assessments will be provided to the relevant </a:t>
            </a:r>
            <a:r>
              <a:rPr lang="en-GB" dirty="0" smtClean="0">
                <a:latin typeface="SassoonPrimaryInfant" pitchFamily="2" charset="0"/>
              </a:rPr>
              <a:t>year group </a:t>
            </a:r>
            <a:r>
              <a:rPr lang="en-GB" dirty="0">
                <a:latin typeface="SassoonPrimaryInfant" pitchFamily="2" charset="0"/>
              </a:rPr>
              <a:t>during the year.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887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1540" y="980728"/>
            <a:ext cx="8229600" cy="638944"/>
          </a:xfrm>
          <a:prstGeom prst="rect">
            <a:avLst/>
          </a:prstGeom>
        </p:spPr>
        <p:txBody>
          <a:bodyPr vert="horz" lIns="0" rIns="0" bIns="0" anchor="b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Homework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9658" y="2132856"/>
            <a:ext cx="8251482" cy="439248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dirty="0" smtClean="0">
                <a:latin typeface="SassoonPrimaryInfant" pitchFamily="2" charset="0"/>
              </a:rPr>
              <a:t>Homework this term will consist of: </a:t>
            </a:r>
          </a:p>
          <a:p>
            <a:pPr algn="just"/>
            <a:endParaRPr lang="en-GB" dirty="0" smtClean="0">
              <a:latin typeface="SassoonPrimaryInfant" pitchFamily="2" charset="0"/>
            </a:endParaRPr>
          </a:p>
          <a:p>
            <a:pPr lvl="1" algn="just"/>
            <a:r>
              <a:rPr lang="en-GB" dirty="0">
                <a:latin typeface="SassoonPrimaryInfant" pitchFamily="2" charset="0"/>
              </a:rPr>
              <a:t>D</a:t>
            </a:r>
            <a:r>
              <a:rPr lang="en-GB" dirty="0" smtClean="0">
                <a:latin typeface="SassoonPrimaryInfant" pitchFamily="2" charset="0"/>
              </a:rPr>
              <a:t>aily reading of home reader</a:t>
            </a:r>
          </a:p>
          <a:p>
            <a:pPr lvl="1" algn="just"/>
            <a:r>
              <a:rPr lang="en-GB" dirty="0" smtClean="0">
                <a:latin typeface="SassoonPrimaryInfant" pitchFamily="2" charset="0"/>
              </a:rPr>
              <a:t>Daily reading of </a:t>
            </a:r>
            <a:r>
              <a:rPr lang="en-GB" dirty="0" smtClean="0">
                <a:latin typeface="SassoonPrimaryInfant" pitchFamily="2" charset="0"/>
              </a:rPr>
              <a:t>phonics books (where applicable)</a:t>
            </a:r>
          </a:p>
          <a:p>
            <a:pPr lvl="1" algn="just"/>
            <a:r>
              <a:rPr lang="en-GB" dirty="0" smtClean="0">
                <a:latin typeface="SassoonPrimaryInfant" pitchFamily="2" charset="0"/>
              </a:rPr>
              <a:t>Times Tables Rockstars (when appropriate for Year 1).</a:t>
            </a:r>
          </a:p>
          <a:p>
            <a:pPr lvl="1" algn="just"/>
            <a:r>
              <a:rPr lang="en-GB" dirty="0" smtClean="0">
                <a:latin typeface="SassoonPrimaryInfant" pitchFamily="2" charset="0"/>
              </a:rPr>
              <a:t>Spellings practice</a:t>
            </a:r>
            <a:endParaRPr lang="en-GB" dirty="0" smtClean="0">
              <a:latin typeface="SassoonPrimaryInfant" pitchFamily="2" charset="0"/>
            </a:endParaRPr>
          </a:p>
          <a:p>
            <a:pPr marL="393192" lvl="1" indent="0" algn="just">
              <a:buNone/>
            </a:pPr>
            <a:endParaRPr lang="en-GB" dirty="0" smtClean="0">
              <a:latin typeface="SassoonPrimaryInfant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50912"/>
            <a:ext cx="1659632" cy="165963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932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Spellings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30583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Spellings are sent home on </a:t>
            </a:r>
            <a:r>
              <a:rPr lang="en-GB" b="1" dirty="0">
                <a:latin typeface="SassoonPrimaryInfant" pitchFamily="2" charset="0"/>
              </a:rPr>
              <a:t>Friday</a:t>
            </a:r>
            <a:r>
              <a:rPr lang="en-GB" dirty="0">
                <a:latin typeface="SassoonPrimaryInfant" pitchFamily="2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Children will have a combination of high frequency exception words for their year group, and words with their current phonics/Spelling rule focus.</a:t>
            </a:r>
          </a:p>
          <a:p>
            <a:pPr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Please support your child with learning </a:t>
            </a:r>
            <a:r>
              <a:rPr lang="en-GB" dirty="0" smtClean="0">
                <a:latin typeface="SassoonPrimaryInfant" pitchFamily="2" charset="0"/>
              </a:rPr>
              <a:t>the spelling/phonics </a:t>
            </a:r>
            <a:r>
              <a:rPr lang="en-GB" dirty="0">
                <a:latin typeface="SassoonPrimaryInfant" pitchFamily="2" charset="0"/>
              </a:rPr>
              <a:t>patterns at home.</a:t>
            </a:r>
          </a:p>
          <a:p>
            <a:pPr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The test will take place every </a:t>
            </a:r>
            <a:r>
              <a:rPr lang="en-GB" b="1" dirty="0">
                <a:latin typeface="SassoonPrimaryInfant" pitchFamily="2" charset="0"/>
              </a:rPr>
              <a:t>Thursday</a:t>
            </a:r>
            <a:r>
              <a:rPr lang="en-GB" dirty="0">
                <a:latin typeface="SassoonPrimaryInfant" pitchFamily="2" charset="0"/>
              </a:rPr>
              <a:t> and their score will be recorded in their planners. </a:t>
            </a:r>
          </a:p>
        </p:txBody>
      </p:sp>
      <p:pic>
        <p:nvPicPr>
          <p:cNvPr id="4" name="Picture 3" descr="Strathcona Beekeepers: The Beekeepers' Librar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15" y="836712"/>
            <a:ext cx="1152128" cy="144976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9805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7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0530"/>
            <a:ext cx="8229600" cy="852704"/>
          </a:xfrm>
        </p:spPr>
        <p:txBody>
          <a:bodyPr anchor="ctr">
            <a:normAutofit/>
          </a:bodyPr>
          <a:lstStyle/>
          <a:p>
            <a:pPr algn="ctr"/>
            <a:r>
              <a:rPr lang="en-GB" dirty="0" smtClean="0"/>
              <a:t>KS1 Class </a:t>
            </a:r>
            <a:r>
              <a:rPr lang="en-GB" dirty="0"/>
              <a:t>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839903"/>
            <a:ext cx="7920880" cy="10081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dirty="0" smtClean="0">
                <a:latin typeface="SassoonPrimaryInfant" pitchFamily="2" charset="0"/>
              </a:rPr>
              <a:t>KS1 </a:t>
            </a:r>
            <a:r>
              <a:rPr lang="en-GB" dirty="0">
                <a:latin typeface="SassoonPrimaryInfant" pitchFamily="2" charset="0"/>
              </a:rPr>
              <a:t>is arranged into three mixed Year 1 and 2 classes.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50457" y="2664470"/>
            <a:ext cx="7344816" cy="1008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en-GB" sz="2400" b="1" dirty="0">
                <a:latin typeface="SassoonPrimaryInfant" pitchFamily="2" charset="0"/>
              </a:rPr>
              <a:t>Amazing Alligators</a:t>
            </a:r>
          </a:p>
          <a:p>
            <a:pPr marL="0" indent="0" algn="just">
              <a:buFont typeface="Wingdings 2"/>
              <a:buNone/>
            </a:pPr>
            <a:r>
              <a:rPr lang="en-GB" sz="2400" b="1" i="1" dirty="0">
                <a:latin typeface="SassoonPrimaryInfant" pitchFamily="2" charset="0"/>
              </a:rPr>
              <a:t>Teacher: </a:t>
            </a:r>
            <a:r>
              <a:rPr lang="en-GB" sz="2400" dirty="0">
                <a:latin typeface="SassoonPrimaryInfant" pitchFamily="2" charset="0"/>
              </a:rPr>
              <a:t>Miss McGeady </a:t>
            </a:r>
            <a:r>
              <a:rPr lang="en-GB" sz="2400" b="1" i="1" dirty="0">
                <a:latin typeface="SassoonPrimaryInfant" pitchFamily="2" charset="0"/>
              </a:rPr>
              <a:t>T.A.: </a:t>
            </a:r>
            <a:r>
              <a:rPr lang="en-GB" sz="2400" dirty="0">
                <a:latin typeface="SassoonPrimaryInfant" pitchFamily="2" charset="0"/>
              </a:rPr>
              <a:t>Mrs. Critchlow</a:t>
            </a:r>
            <a:endParaRPr lang="en-GB" sz="2400" b="1" dirty="0">
              <a:latin typeface="SassoonPrimaryInfant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00865" y="5208932"/>
            <a:ext cx="7344816" cy="1008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en-GB" sz="2400" b="1" dirty="0">
                <a:latin typeface="SassoonPrimaryInfant" pitchFamily="2" charset="0"/>
              </a:rPr>
              <a:t>Terrific Turtles</a:t>
            </a:r>
          </a:p>
          <a:p>
            <a:pPr marL="0" indent="0" algn="just">
              <a:buFont typeface="Wingdings 2"/>
              <a:buNone/>
            </a:pPr>
            <a:r>
              <a:rPr lang="en-GB" sz="2400" b="1" i="1" dirty="0">
                <a:latin typeface="SassoonPrimaryInfant" pitchFamily="2" charset="0"/>
              </a:rPr>
              <a:t>Teacher: </a:t>
            </a:r>
            <a:r>
              <a:rPr lang="en-GB" sz="2400" dirty="0">
                <a:latin typeface="SassoonPrimaryInfant" pitchFamily="2" charset="0"/>
              </a:rPr>
              <a:t>Mrs. Taylor </a:t>
            </a:r>
            <a:r>
              <a:rPr lang="en-GB" sz="2400" b="1" i="1" dirty="0">
                <a:latin typeface="SassoonPrimaryInfant" pitchFamily="2" charset="0"/>
              </a:rPr>
              <a:t>T.A.: </a:t>
            </a:r>
            <a:r>
              <a:rPr lang="en-GB" sz="2400" dirty="0">
                <a:latin typeface="SassoonPrimaryInfant" pitchFamily="2" charset="0"/>
              </a:rPr>
              <a:t>Mrs. Munro</a:t>
            </a:r>
            <a:endParaRPr lang="en-GB" sz="2400" b="1" dirty="0">
              <a:latin typeface="SassoonPrimaryInfant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00865" y="3925655"/>
            <a:ext cx="7093296" cy="1008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en-GB" sz="2400" b="1" dirty="0">
                <a:latin typeface="SassoonPrimaryInfant" pitchFamily="2" charset="0"/>
              </a:rPr>
              <a:t>Perfect Pandas</a:t>
            </a:r>
          </a:p>
          <a:p>
            <a:pPr marL="0" indent="0" algn="just">
              <a:buFont typeface="Wingdings 2"/>
              <a:buNone/>
            </a:pPr>
            <a:r>
              <a:rPr lang="en-GB" sz="2400" b="1" i="1" dirty="0">
                <a:latin typeface="SassoonPrimaryInfant" pitchFamily="2" charset="0"/>
              </a:rPr>
              <a:t>Teacher: </a:t>
            </a:r>
            <a:r>
              <a:rPr lang="en-GB" sz="2400" dirty="0">
                <a:latin typeface="SassoonPrimaryInfant" pitchFamily="2" charset="0"/>
              </a:rPr>
              <a:t>Mrs. Cooper </a:t>
            </a:r>
            <a:r>
              <a:rPr lang="en-GB" sz="2400" b="1" i="1" dirty="0">
                <a:latin typeface="SassoonPrimaryInfant" pitchFamily="2" charset="0"/>
              </a:rPr>
              <a:t>T.A.: </a:t>
            </a:r>
            <a:r>
              <a:rPr lang="en-GB" sz="2400" dirty="0">
                <a:latin typeface="SassoonPrimaryInfant" pitchFamily="2" charset="0"/>
              </a:rPr>
              <a:t>Mrs. Stonier</a:t>
            </a:r>
            <a:endParaRPr lang="en-GB" sz="2400" b="1" dirty="0">
              <a:latin typeface="SassoonPrimaryInfant" pitchFamily="2" charset="0"/>
            </a:endParaRPr>
          </a:p>
        </p:txBody>
      </p:sp>
      <p:pic>
        <p:nvPicPr>
          <p:cNvPr id="7" name="Picture 6" descr="Cartoon &lt;strong&gt;Alligator Clip Art&lt;/strong&gt; Free Stock Photo - Public ...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21428"/>
          <a:stretch/>
        </p:blipFill>
        <p:spPr>
          <a:xfrm>
            <a:off x="1043608" y="2609230"/>
            <a:ext cx="1406849" cy="870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88" y="5099912"/>
            <a:ext cx="1246085" cy="902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51" y="3672582"/>
            <a:ext cx="796903" cy="1261185"/>
          </a:xfrm>
          <a:prstGeom prst="rect">
            <a:avLst/>
          </a:prstGeom>
        </p:spPr>
      </p:pic>
      <p:pic>
        <p:nvPicPr>
          <p:cNvPr id="10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8" y="912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Learning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33998"/>
            <a:ext cx="8229600" cy="4088664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The school subscribes to several online learning providers: </a:t>
            </a:r>
            <a:r>
              <a:rPr lang="en-GB" i="1" dirty="0">
                <a:latin typeface="SassoonPrimaryInfant" pitchFamily="2" charset="0"/>
              </a:rPr>
              <a:t>PurpleMash, EducationCity </a:t>
            </a:r>
            <a:r>
              <a:rPr lang="en-GB" dirty="0">
                <a:latin typeface="SassoonPrimaryInfant" pitchFamily="2" charset="0"/>
              </a:rPr>
              <a:t>and </a:t>
            </a:r>
            <a:r>
              <a:rPr lang="en-GB" i="1" dirty="0">
                <a:latin typeface="SassoonPrimaryInfant" pitchFamily="2" charset="0"/>
              </a:rPr>
              <a:t>Times Tables Rockstars</a:t>
            </a:r>
            <a:r>
              <a:rPr lang="en-GB" dirty="0">
                <a:latin typeface="SassoonPrimaryInfant" pitchFamily="2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Children can access these at home at any time; there are lots of fun games and activities to support your child’s learning.</a:t>
            </a:r>
          </a:p>
          <a:p>
            <a:pPr algn="just"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P</a:t>
            </a:r>
            <a:r>
              <a:rPr lang="en-GB" dirty="0" smtClean="0">
                <a:latin typeface="SassoonPrimaryInfant" pitchFamily="2" charset="0"/>
              </a:rPr>
              <a:t>ersonal log-in </a:t>
            </a:r>
            <a:r>
              <a:rPr lang="en-GB" dirty="0">
                <a:latin typeface="SassoonPrimaryInfant" pitchFamily="2" charset="0"/>
              </a:rPr>
              <a:t>and password </a:t>
            </a:r>
            <a:r>
              <a:rPr lang="en-GB" dirty="0" smtClean="0">
                <a:latin typeface="SassoonPrimaryInfant" pitchFamily="2" charset="0"/>
              </a:rPr>
              <a:t>details for </a:t>
            </a:r>
            <a:r>
              <a:rPr lang="en-GB" dirty="0">
                <a:latin typeface="SassoonPrimaryInfant" pitchFamily="2" charset="0"/>
              </a:rPr>
              <a:t>all three online resources </a:t>
            </a:r>
            <a:r>
              <a:rPr lang="en-GB" dirty="0" smtClean="0">
                <a:latin typeface="SassoonPrimaryInfant" pitchFamily="2" charset="0"/>
              </a:rPr>
              <a:t>will be stuck </a:t>
            </a:r>
            <a:r>
              <a:rPr lang="en-GB" dirty="0">
                <a:latin typeface="SassoonPrimaryInfant" pitchFamily="2" charset="0"/>
              </a:rPr>
              <a:t>in </a:t>
            </a:r>
            <a:r>
              <a:rPr lang="en-GB" b="1" dirty="0">
                <a:latin typeface="SassoonPrimaryInfant" pitchFamily="2" charset="0"/>
              </a:rPr>
              <a:t>the front of your child’s planner</a:t>
            </a:r>
            <a:r>
              <a:rPr lang="en-GB" dirty="0">
                <a:latin typeface="SassoonPrimaryInfant" pitchFamily="2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Picture 3" descr="Now &amp; then by Nica | Welcome to Junior 2 20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0"/>
          <a:stretch/>
        </p:blipFill>
        <p:spPr>
          <a:xfrm>
            <a:off x="7020272" y="763142"/>
            <a:ext cx="1164818" cy="115639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998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8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04" y="373224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P.E.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331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P.E. in Key Stage 1 takes </a:t>
            </a:r>
            <a:r>
              <a:rPr lang="en-GB" dirty="0" smtClean="0">
                <a:latin typeface="SassoonPrimaryInfant" pitchFamily="2" charset="0"/>
              </a:rPr>
              <a:t>place </a:t>
            </a:r>
            <a:r>
              <a:rPr lang="en-GB" dirty="0">
                <a:latin typeface="SassoonPrimaryInfant" pitchFamily="2" charset="0"/>
              </a:rPr>
              <a:t>on a </a:t>
            </a:r>
            <a:r>
              <a:rPr lang="en-GB" b="1" dirty="0">
                <a:latin typeface="SassoonPrimaryInfant" pitchFamily="2" charset="0"/>
              </a:rPr>
              <a:t>Thursday</a:t>
            </a:r>
            <a:r>
              <a:rPr lang="en-GB" dirty="0">
                <a:latin typeface="SassoonPrimaryInfant" pitchFamily="2" charset="0"/>
              </a:rPr>
              <a:t> afternoon.</a:t>
            </a: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Throughout the year, children will take part in:</a:t>
            </a:r>
          </a:p>
          <a:p>
            <a:r>
              <a:rPr lang="en-GB" dirty="0">
                <a:latin typeface="SassoonPrimaryInfant" pitchFamily="2" charset="0"/>
              </a:rPr>
              <a:t>Dance</a:t>
            </a:r>
          </a:p>
          <a:p>
            <a:r>
              <a:rPr lang="en-GB" dirty="0">
                <a:latin typeface="SassoonPrimaryInfant" pitchFamily="2" charset="0"/>
              </a:rPr>
              <a:t>Gymnastics</a:t>
            </a:r>
          </a:p>
          <a:p>
            <a:r>
              <a:rPr lang="en-GB" dirty="0">
                <a:latin typeface="SassoonPrimaryInfant" pitchFamily="2" charset="0"/>
              </a:rPr>
              <a:t>Games</a:t>
            </a:r>
          </a:p>
          <a:p>
            <a:pPr marL="0" indent="0" algn="ctr">
              <a:buNone/>
            </a:pPr>
            <a:r>
              <a:rPr lang="en-GB" b="1" dirty="0" smtClean="0">
                <a:solidFill>
                  <a:srgbClr val="002060"/>
                </a:solidFill>
                <a:latin typeface="SassoonPrimaryInfant" pitchFamily="2" charset="0"/>
              </a:rPr>
              <a:t>On Thursdays, children will need to come to school in their P.E. kit.</a:t>
            </a:r>
          </a:p>
          <a:p>
            <a:r>
              <a:rPr lang="en-GB" dirty="0">
                <a:latin typeface="SassoonPrimaryInfant" pitchFamily="2" charset="0"/>
              </a:rPr>
              <a:t>W</a:t>
            </a:r>
            <a:r>
              <a:rPr lang="en-GB" dirty="0" smtClean="0">
                <a:latin typeface="SassoonPrimaryInfant" pitchFamily="2" charset="0"/>
              </a:rPr>
              <a:t>hite t-shirt</a:t>
            </a:r>
          </a:p>
          <a:p>
            <a:r>
              <a:rPr lang="en-GB" dirty="0">
                <a:latin typeface="SassoonPrimaryInfant" pitchFamily="2" charset="0"/>
              </a:rPr>
              <a:t>G</a:t>
            </a:r>
            <a:r>
              <a:rPr lang="en-GB" dirty="0" smtClean="0">
                <a:latin typeface="SassoonPrimaryInfant" pitchFamily="2" charset="0"/>
              </a:rPr>
              <a:t>reen </a:t>
            </a:r>
            <a:r>
              <a:rPr lang="en-GB" dirty="0">
                <a:latin typeface="SassoonPrimaryInfant" pitchFamily="2" charset="0"/>
              </a:rPr>
              <a:t>shorts (In colder weather, children can also wear dark-coloured jogging bottoms or </a:t>
            </a:r>
            <a:r>
              <a:rPr lang="en-GB" dirty="0" smtClean="0">
                <a:latin typeface="SassoonPrimaryInfant" pitchFamily="2" charset="0"/>
              </a:rPr>
              <a:t>leggings)</a:t>
            </a:r>
          </a:p>
          <a:p>
            <a:r>
              <a:rPr lang="en-GB" dirty="0" smtClean="0">
                <a:latin typeface="SassoonPrimaryInfant" pitchFamily="2" charset="0"/>
              </a:rPr>
              <a:t>Trainers/pumps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6146" name="Picture 2" descr="C:\Users\staff29.OXHEY\AppData\Local\Microsoft\Windows\Temporary Internet Files\Content.IE5\O8JIM0P9\sports_kids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6632"/>
            <a:ext cx="336976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4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Forest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257" y="1549783"/>
            <a:ext cx="7612159" cy="3031345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This year, all classes have been scheduled a 4 week block of Forest School sessions in the school grounds.</a:t>
            </a:r>
          </a:p>
          <a:p>
            <a:pPr algn="just"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Children will take part in a variety of outdoor activities led by specialist Forest School teacher, Mr. Fox.</a:t>
            </a:r>
          </a:p>
          <a:p>
            <a:pPr algn="just"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Children will need a set of weather-appropriate clothes that you are happy to </a:t>
            </a:r>
            <a:r>
              <a:rPr lang="en-GB" dirty="0" smtClean="0">
                <a:latin typeface="SassoonPrimaryInfant" pitchFamily="2" charset="0"/>
              </a:rPr>
              <a:t>get very </a:t>
            </a:r>
            <a:r>
              <a:rPr lang="en-GB" dirty="0">
                <a:latin typeface="SassoonPrimaryInfant" pitchFamily="2" charset="0"/>
              </a:rPr>
              <a:t>mucky!</a:t>
            </a:r>
          </a:p>
          <a:p>
            <a:pPr algn="just">
              <a:lnSpc>
                <a:spcPct val="120000"/>
              </a:lnSpc>
            </a:pPr>
            <a:r>
              <a:rPr lang="en-GB" dirty="0">
                <a:latin typeface="SassoonPrimaryInfant" pitchFamily="2" charset="0"/>
              </a:rPr>
              <a:t>Due to </a:t>
            </a:r>
            <a:r>
              <a:rPr lang="en-GB" dirty="0" smtClean="0">
                <a:latin typeface="SassoonPrimaryInfant" pitchFamily="2" charset="0"/>
              </a:rPr>
              <a:t>Covid, we </a:t>
            </a:r>
            <a:r>
              <a:rPr lang="en-GB" dirty="0">
                <a:latin typeface="SassoonPrimaryInfant" pitchFamily="2" charset="0"/>
              </a:rPr>
              <a:t>will not be able to have parent sessions this </a:t>
            </a:r>
            <a:r>
              <a:rPr lang="en-GB" dirty="0" smtClean="0">
                <a:latin typeface="SassoonPrimaryInfant" pitchFamily="2" charset="0"/>
              </a:rPr>
              <a:t>time.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77" y="227556"/>
            <a:ext cx="1326372" cy="132222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543458"/>
              </p:ext>
            </p:extLst>
          </p:nvPr>
        </p:nvGraphicFramePr>
        <p:xfrm>
          <a:off x="704257" y="4581129"/>
          <a:ext cx="7756176" cy="1872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392">
                  <a:extLst>
                    <a:ext uri="{9D8B030D-6E8A-4147-A177-3AD203B41FA5}">
                      <a16:colId xmlns:a16="http://schemas.microsoft.com/office/drawing/2014/main" val="380902766"/>
                    </a:ext>
                  </a:extLst>
                </a:gridCol>
                <a:gridCol w="2585392">
                  <a:extLst>
                    <a:ext uri="{9D8B030D-6E8A-4147-A177-3AD203B41FA5}">
                      <a16:colId xmlns:a16="http://schemas.microsoft.com/office/drawing/2014/main" val="289820316"/>
                    </a:ext>
                  </a:extLst>
                </a:gridCol>
                <a:gridCol w="2585392">
                  <a:extLst>
                    <a:ext uri="{9D8B030D-6E8A-4147-A177-3AD203B41FA5}">
                      <a16:colId xmlns:a16="http://schemas.microsoft.com/office/drawing/2014/main" val="447865407"/>
                    </a:ext>
                  </a:extLst>
                </a:gridCol>
              </a:tblGrid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Perfect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Pandas</a:t>
                      </a:r>
                      <a:endParaRPr lang="en-GB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Terrific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Turtles</a:t>
                      </a:r>
                      <a:endParaRPr lang="en-GB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Amazing Alligators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6374353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14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th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Sept.</a:t>
                      </a:r>
                      <a:endParaRPr lang="en-GB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12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th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Oct.</a:t>
                      </a:r>
                      <a:endParaRPr lang="en-GB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16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th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Nov.</a:t>
                      </a:r>
                      <a:endParaRPr lang="en-GB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8451293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21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st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Sept.</a:t>
                      </a:r>
                      <a:endParaRPr lang="en-GB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19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th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Oct.</a:t>
                      </a:r>
                      <a:endParaRPr lang="en-GB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23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rd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Nov.</a:t>
                      </a:r>
                      <a:endParaRPr lang="en-GB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0434786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28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th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Sept.</a:t>
                      </a:r>
                      <a:endParaRPr lang="en-GB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2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nd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Nov.</a:t>
                      </a:r>
                      <a:endParaRPr lang="en-GB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30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th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Nov.</a:t>
                      </a:r>
                      <a:endParaRPr lang="en-GB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4642234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5</a:t>
                      </a:r>
                      <a:r>
                        <a:rPr lang="en-GB" b="0" baseline="300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th</a:t>
                      </a:r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Oct.</a:t>
                      </a:r>
                      <a:endParaRPr lang="en-GB" b="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9</a:t>
                      </a:r>
                      <a:r>
                        <a:rPr lang="en-GB" b="0" baseline="300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th</a:t>
                      </a:r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Nov.</a:t>
                      </a:r>
                      <a:endParaRPr lang="en-GB" b="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7</a:t>
                      </a:r>
                      <a:r>
                        <a:rPr lang="en-GB" b="0" baseline="300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th</a:t>
                      </a:r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 Dec.</a:t>
                      </a:r>
                      <a:endParaRPr lang="en-GB" b="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1049774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746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7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93748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Snack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5536" y="3573016"/>
            <a:ext cx="8229600" cy="936104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Lunch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1374" y="4690952"/>
            <a:ext cx="8229600" cy="174642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SassoonPrimaryInfant" pitchFamily="2" charset="0"/>
              </a:rPr>
              <a:t>Lunch is from 12:10pm – 1:10pm.</a:t>
            </a:r>
          </a:p>
          <a:p>
            <a:r>
              <a:rPr lang="en-GB" dirty="0">
                <a:latin typeface="SassoonPrimaryInfant" pitchFamily="2" charset="0"/>
              </a:rPr>
              <a:t>All KS1 children are entitled to a free school meal.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1374" y="1536748"/>
            <a:ext cx="8229600" cy="23603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SassoonPrimaryInfant" pitchFamily="2" charset="0"/>
              </a:rPr>
              <a:t>The free fruit scheme has now resumed so all KS1 children are able to have a piece of fruit at morning break.</a:t>
            </a:r>
            <a:endParaRPr lang="en-GB" dirty="0">
              <a:latin typeface="SassoonPrimaryInfant" pitchFamily="2" charset="0"/>
            </a:endParaRPr>
          </a:p>
          <a:p>
            <a:r>
              <a:rPr lang="en-GB" dirty="0">
                <a:latin typeface="SassoonPrimaryInfant" pitchFamily="2" charset="0"/>
              </a:rPr>
              <a:t>The children can bring in an extra piece of fruit if they would like a snack during their afternoon playtime.  </a:t>
            </a:r>
          </a:p>
          <a:p>
            <a:pPr marL="0" indent="0">
              <a:buFont typeface="Wingdings 2"/>
              <a:buNone/>
            </a:pPr>
            <a:endParaRPr lang="en-GB" dirty="0">
              <a:latin typeface="SassoonPrimaryInfant" pitchFamily="2" charset="0"/>
            </a:endParaRPr>
          </a:p>
        </p:txBody>
      </p:sp>
      <p:pic>
        <p:nvPicPr>
          <p:cNvPr id="3" name="Picture 2" descr="&lt;strong&gt;Fruit&lt;/strong&gt; Plate &lt;strong&gt;clip art&lt;/strong&g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99" y="3757476"/>
            <a:ext cx="1536558" cy="106655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1374" y="927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Drop 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536504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sz="2400" dirty="0">
                <a:latin typeface="SassoonPrimaryInfant" pitchFamily="2" charset="0"/>
              </a:rPr>
              <a:t>The current drop off times for the three Key Stage 1 classes are below:</a:t>
            </a:r>
          </a:p>
          <a:p>
            <a:pPr marL="0" indent="0" algn="ctr">
              <a:buNone/>
            </a:pPr>
            <a:r>
              <a:rPr lang="en-GB" sz="2400" b="1" dirty="0">
                <a:latin typeface="SassoonPrimaryInfant" pitchFamily="2" charset="0"/>
              </a:rPr>
              <a:t>Perfect Pandas = 8:50am</a:t>
            </a:r>
          </a:p>
          <a:p>
            <a:pPr marL="0" indent="0" algn="ctr">
              <a:buNone/>
            </a:pPr>
            <a:r>
              <a:rPr lang="en-GB" sz="2400" b="1" dirty="0">
                <a:latin typeface="SassoonPrimaryInfant" pitchFamily="2" charset="0"/>
              </a:rPr>
              <a:t>Terrific Turtles = 9:00am</a:t>
            </a:r>
          </a:p>
          <a:p>
            <a:pPr marL="0" indent="0" algn="ctr">
              <a:buNone/>
            </a:pPr>
            <a:r>
              <a:rPr lang="en-GB" sz="2400" b="1" dirty="0">
                <a:latin typeface="SassoonPrimaryInfant" pitchFamily="2" charset="0"/>
              </a:rPr>
              <a:t>Amazing Alligators = </a:t>
            </a:r>
            <a:r>
              <a:rPr lang="en-GB" sz="2400" b="1" dirty="0" smtClean="0">
                <a:latin typeface="SassoonPrimaryInfant" pitchFamily="2" charset="0"/>
              </a:rPr>
              <a:t>9:00am</a:t>
            </a:r>
          </a:p>
          <a:p>
            <a:pPr marL="0" indent="0" algn="ctr">
              <a:buNone/>
            </a:pPr>
            <a:endParaRPr lang="en-GB" sz="2400" dirty="0">
              <a:latin typeface="SassoonPrimaryInfant" pitchFamily="2" charset="0"/>
            </a:endParaRPr>
          </a:p>
          <a:p>
            <a:pPr algn="just"/>
            <a:r>
              <a:rPr lang="en-GB" sz="2400" dirty="0">
                <a:latin typeface="SassoonPrimaryInfant" pitchFamily="2" charset="0"/>
              </a:rPr>
              <a:t>Please keep to the allocated times to ensure that there is a steady flow around the school to support social distancing. </a:t>
            </a:r>
          </a:p>
          <a:p>
            <a:pPr algn="just"/>
            <a:r>
              <a:rPr lang="en-GB" sz="2400" dirty="0" smtClean="0">
                <a:solidFill>
                  <a:srgbClr val="002060"/>
                </a:solidFill>
                <a:latin typeface="SassoonPrimaryInfant" pitchFamily="2" charset="0"/>
              </a:rPr>
              <a:t>If you have siblings with different drop off times, please </a:t>
            </a:r>
            <a:r>
              <a:rPr lang="en-GB" sz="2400" dirty="0">
                <a:solidFill>
                  <a:srgbClr val="002060"/>
                </a:solidFill>
                <a:latin typeface="SassoonPrimaryInfant" pitchFamily="2" charset="0"/>
              </a:rPr>
              <a:t>drop off your </a:t>
            </a:r>
            <a:r>
              <a:rPr lang="en-GB" sz="2400" b="1" dirty="0">
                <a:solidFill>
                  <a:srgbClr val="002060"/>
                </a:solidFill>
                <a:latin typeface="SassoonPrimaryInfant" pitchFamily="2" charset="0"/>
              </a:rPr>
              <a:t>youngest </a:t>
            </a:r>
            <a:r>
              <a:rPr lang="en-GB" sz="2400" dirty="0">
                <a:solidFill>
                  <a:srgbClr val="002060"/>
                </a:solidFill>
                <a:latin typeface="SassoonPrimaryInfant" pitchFamily="2" charset="0"/>
              </a:rPr>
              <a:t>child at their allocated slot and then your older child afterwards even if this is after the older child’s allocated time. </a:t>
            </a:r>
            <a:r>
              <a:rPr lang="en-GB" sz="2400" b="1" dirty="0" smtClean="0">
                <a:solidFill>
                  <a:srgbClr val="002060"/>
                </a:solidFill>
                <a:latin typeface="SassoonPrimaryInfant" pitchFamily="2" charset="0"/>
              </a:rPr>
              <a:t>Your child will not be marked as late.</a:t>
            </a:r>
            <a:endParaRPr lang="en-GB" sz="2400" dirty="0">
              <a:solidFill>
                <a:srgbClr val="002060"/>
              </a:solidFill>
              <a:latin typeface="SassoonPrimaryInfant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2037334" cy="1147820"/>
          </a:xfrm>
          <a:prstGeom prst="round2Diag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824" y="2924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Pick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46449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GB" sz="2800" dirty="0">
                <a:latin typeface="SassoonPrimaryInfant" pitchFamily="2" charset="0"/>
              </a:rPr>
              <a:t>The current pick up times for the three Key Stage 1 classes are below:</a:t>
            </a:r>
          </a:p>
          <a:p>
            <a:pPr marL="0" indent="0" algn="ctr">
              <a:buNone/>
            </a:pPr>
            <a:r>
              <a:rPr lang="en-GB" sz="2800" b="1" dirty="0">
                <a:latin typeface="SassoonPrimaryInfant" pitchFamily="2" charset="0"/>
              </a:rPr>
              <a:t>Perfect Pandas = </a:t>
            </a:r>
            <a:r>
              <a:rPr lang="en-GB" sz="2800" b="1" dirty="0" smtClean="0">
                <a:latin typeface="SassoonPrimaryInfant" pitchFamily="2" charset="0"/>
              </a:rPr>
              <a:t>3:10pm</a:t>
            </a:r>
            <a:endParaRPr lang="en-GB" sz="2800" b="1" dirty="0">
              <a:latin typeface="SassoonPrimaryInfant" pitchFamily="2" charset="0"/>
            </a:endParaRPr>
          </a:p>
          <a:p>
            <a:pPr marL="0" indent="0" algn="ctr">
              <a:buNone/>
            </a:pPr>
            <a:r>
              <a:rPr lang="en-GB" sz="2800" b="1" dirty="0">
                <a:latin typeface="SassoonPrimaryInfant" pitchFamily="2" charset="0"/>
              </a:rPr>
              <a:t>Terrific Turtles = </a:t>
            </a:r>
            <a:r>
              <a:rPr lang="en-GB" sz="2800" b="1" dirty="0" smtClean="0">
                <a:latin typeface="SassoonPrimaryInfant" pitchFamily="2" charset="0"/>
              </a:rPr>
              <a:t>3:20pm</a:t>
            </a:r>
            <a:endParaRPr lang="en-GB" sz="2800" b="1" dirty="0">
              <a:latin typeface="SassoonPrimaryInfant" pitchFamily="2" charset="0"/>
            </a:endParaRPr>
          </a:p>
          <a:p>
            <a:pPr marL="0" indent="0" algn="ctr">
              <a:buNone/>
            </a:pPr>
            <a:r>
              <a:rPr lang="en-GB" sz="2800" b="1" dirty="0">
                <a:latin typeface="SassoonPrimaryInfant" pitchFamily="2" charset="0"/>
              </a:rPr>
              <a:t>Amazing Alligators = </a:t>
            </a:r>
            <a:r>
              <a:rPr lang="en-GB" sz="2800" b="1" dirty="0" smtClean="0">
                <a:latin typeface="SassoonPrimaryInfant" pitchFamily="2" charset="0"/>
              </a:rPr>
              <a:t>3:20pm</a:t>
            </a:r>
            <a:endParaRPr lang="en-GB" sz="2800" dirty="0">
              <a:latin typeface="SassoonPrimaryInfant" pitchFamily="2" charset="0"/>
            </a:endParaRPr>
          </a:p>
          <a:p>
            <a:pPr algn="just"/>
            <a:r>
              <a:rPr lang="en-GB" sz="2800" dirty="0">
                <a:latin typeface="SassoonPrimaryInfant" pitchFamily="2" charset="0"/>
              </a:rPr>
              <a:t>Please keep to the allocated times to ensure that there is a steady flow around the school to support social distancing. </a:t>
            </a:r>
            <a:endParaRPr lang="en-GB" sz="2800" dirty="0" smtClean="0">
              <a:latin typeface="SassoonPrimaryInfant" pitchFamily="2" charset="0"/>
            </a:endParaRPr>
          </a:p>
          <a:p>
            <a:pPr algn="just"/>
            <a:r>
              <a:rPr lang="en-GB" sz="2800" dirty="0" smtClean="0">
                <a:solidFill>
                  <a:srgbClr val="002060"/>
                </a:solidFill>
                <a:latin typeface="SassoonPrimaryInfant" pitchFamily="2" charset="0"/>
              </a:rPr>
              <a:t>Please collect </a:t>
            </a:r>
            <a:r>
              <a:rPr lang="en-GB" sz="2800" dirty="0">
                <a:solidFill>
                  <a:srgbClr val="002060"/>
                </a:solidFill>
                <a:latin typeface="SassoonPrimaryInfant" pitchFamily="2" charset="0"/>
              </a:rPr>
              <a:t>your </a:t>
            </a:r>
            <a:r>
              <a:rPr lang="en-GB" sz="2800" b="1" dirty="0">
                <a:solidFill>
                  <a:srgbClr val="002060"/>
                </a:solidFill>
                <a:latin typeface="SassoonPrimaryInfant" pitchFamily="2" charset="0"/>
              </a:rPr>
              <a:t>youngest </a:t>
            </a:r>
            <a:r>
              <a:rPr lang="en-GB" sz="2800" dirty="0">
                <a:solidFill>
                  <a:srgbClr val="002060"/>
                </a:solidFill>
                <a:latin typeface="SassoonPrimaryInfant" pitchFamily="2" charset="0"/>
              </a:rPr>
              <a:t>child at their allocated slot and then your older child afterwards even if this is after the older child’s allocated time</a:t>
            </a:r>
            <a:r>
              <a:rPr lang="en-GB" sz="2800" dirty="0" smtClean="0">
                <a:solidFill>
                  <a:srgbClr val="002060"/>
                </a:solidFill>
                <a:latin typeface="SassoonPrimaryInfant" pitchFamily="2" charset="0"/>
              </a:rPr>
              <a:t>. </a:t>
            </a:r>
            <a:r>
              <a:rPr lang="en-GB" sz="2800" b="1" dirty="0" smtClean="0">
                <a:solidFill>
                  <a:srgbClr val="002060"/>
                </a:solidFill>
                <a:latin typeface="SassoonPrimaryInfant" pitchFamily="2" charset="0"/>
              </a:rPr>
              <a:t>This will not count as a late pick up.</a:t>
            </a:r>
            <a:endParaRPr lang="en-GB" sz="2800" dirty="0">
              <a:solidFill>
                <a:srgbClr val="FF0000"/>
              </a:solidFill>
              <a:latin typeface="SassoonPrimaryInfant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010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8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45840"/>
            <a:ext cx="8229600" cy="1143000"/>
          </a:xfrm>
        </p:spPr>
        <p:txBody>
          <a:bodyPr anchor="ctr"/>
          <a:lstStyle/>
          <a:p>
            <a:pPr algn="ctr"/>
            <a:r>
              <a:rPr lang="en-GB" dirty="0"/>
              <a:t>Contacting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417646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SassoonPrimaryInfant" pitchFamily="2" charset="0"/>
              </a:rPr>
              <a:t>If you have any questions or concerns, your first point of contact is your class teacher. </a:t>
            </a:r>
          </a:p>
          <a:p>
            <a:r>
              <a:rPr lang="en-GB" b="1" dirty="0">
                <a:latin typeface="SassoonPrimaryInfant" pitchFamily="2" charset="0"/>
              </a:rPr>
              <a:t>All KS1 class teachers have a drop-in hour straight after school every Thursday</a:t>
            </a:r>
            <a:r>
              <a:rPr lang="en-GB" b="1" dirty="0" smtClean="0">
                <a:latin typeface="SassoonPrimaryInfant" pitchFamily="2" charset="0"/>
              </a:rPr>
              <a:t>.</a:t>
            </a:r>
          </a:p>
          <a:p>
            <a:r>
              <a:rPr lang="en-US" dirty="0">
                <a:latin typeface="SassoonPrimaryInfant" pitchFamily="2" charset="0"/>
              </a:rPr>
              <a:t>Please do not </a:t>
            </a:r>
            <a:r>
              <a:rPr lang="en-US" dirty="0" smtClean="0">
                <a:latin typeface="SassoonPrimaryInfant" pitchFamily="2" charset="0"/>
              </a:rPr>
              <a:t>use the class teacher’s email for general </a:t>
            </a:r>
            <a:r>
              <a:rPr lang="en-US" dirty="0">
                <a:latin typeface="SassoonPrimaryInfant" pitchFamily="2" charset="0"/>
              </a:rPr>
              <a:t>information or to advise your child is off sick. Please use the office email for this. </a:t>
            </a:r>
          </a:p>
          <a:p>
            <a:r>
              <a:rPr lang="en-GB" dirty="0" smtClean="0">
                <a:latin typeface="SassoonPrimaryInfant" pitchFamily="2" charset="0"/>
              </a:rPr>
              <a:t>Following </a:t>
            </a:r>
            <a:r>
              <a:rPr lang="en-GB" dirty="0">
                <a:latin typeface="SassoonPrimaryInfant" pitchFamily="2" charset="0"/>
              </a:rPr>
              <a:t>this, you can make an appointment with Mrs. Cooper as Assistant Headteacher/Key Stage 1 leader.</a:t>
            </a:r>
          </a:p>
          <a:p>
            <a:r>
              <a:rPr lang="en-GB" dirty="0">
                <a:latin typeface="SassoonPrimaryInfant" pitchFamily="2" charset="0"/>
              </a:rPr>
              <a:t>If you have further queries, appointments can be made with Mrs. </a:t>
            </a:r>
            <a:r>
              <a:rPr lang="en-GB" dirty="0" smtClean="0">
                <a:latin typeface="SassoonPrimaryInfant" pitchFamily="2" charset="0"/>
              </a:rPr>
              <a:t>Jukes.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5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5010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Please do not hesitate to get in touch if you have any questions.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Thank you.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43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972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Oxhey Uniform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81008"/>
          </a:xfrm>
        </p:spPr>
        <p:txBody>
          <a:bodyPr>
            <a:normAutofit/>
          </a:bodyPr>
          <a:lstStyle/>
          <a:p>
            <a:r>
              <a:rPr lang="en-GB" dirty="0">
                <a:latin typeface="SassoonPrimaryInfant" pitchFamily="2" charset="0"/>
              </a:rPr>
              <a:t>Green jumper or </a:t>
            </a:r>
            <a:r>
              <a:rPr lang="en-GB" dirty="0" smtClean="0">
                <a:latin typeface="SassoonPrimaryInfant" pitchFamily="2" charset="0"/>
              </a:rPr>
              <a:t>cardigan</a:t>
            </a:r>
          </a:p>
          <a:p>
            <a:r>
              <a:rPr lang="en-GB" dirty="0">
                <a:latin typeface="SassoonPrimaryInfant" pitchFamily="2" charset="0"/>
              </a:rPr>
              <a:t>White t-shirt or </a:t>
            </a:r>
            <a:r>
              <a:rPr lang="en-GB" dirty="0" smtClean="0">
                <a:latin typeface="SassoonPrimaryInfant" pitchFamily="2" charset="0"/>
              </a:rPr>
              <a:t>shirt</a:t>
            </a:r>
            <a:endParaRPr lang="en-GB" dirty="0">
              <a:latin typeface="SassoonPrimaryInfant" pitchFamily="2" charset="0"/>
            </a:endParaRPr>
          </a:p>
          <a:p>
            <a:r>
              <a:rPr lang="en-GB" dirty="0">
                <a:latin typeface="SassoonPrimaryInfant" pitchFamily="2" charset="0"/>
              </a:rPr>
              <a:t>Grey trousers, skirt or pinafore dress </a:t>
            </a:r>
          </a:p>
          <a:p>
            <a:r>
              <a:rPr lang="en-GB" dirty="0">
                <a:latin typeface="SassoonPrimaryInfant" pitchFamily="2" charset="0"/>
              </a:rPr>
              <a:t>Grey shorts or green checked summer dress</a:t>
            </a:r>
          </a:p>
          <a:p>
            <a:r>
              <a:rPr lang="en-GB" dirty="0" smtClean="0">
                <a:latin typeface="SassoonPrimaryInfant" pitchFamily="2" charset="0"/>
              </a:rPr>
              <a:t>Black </a:t>
            </a:r>
            <a:r>
              <a:rPr lang="en-GB" dirty="0">
                <a:latin typeface="SassoonPrimaryInfant" pitchFamily="2" charset="0"/>
              </a:rPr>
              <a:t>shoes (boots can be worn in bad weather, with a change of shoes in bags)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98884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SassoonPrimaryInfant" pitchFamily="2" charset="0"/>
              </a:rPr>
              <a:t>Children are asked to wear full school uniform: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843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3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407"/>
            <a:ext cx="8229600" cy="996720"/>
          </a:xfrm>
        </p:spPr>
        <p:txBody>
          <a:bodyPr/>
          <a:lstStyle/>
          <a:p>
            <a:pPr algn="ctr"/>
            <a:r>
              <a:rPr lang="en-GB" dirty="0"/>
              <a:t>Reading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97102"/>
            <a:ext cx="2016224" cy="125849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753900"/>
            <a:ext cx="8229600" cy="51041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latin typeface="SassoonPrimaryInfant" pitchFamily="2" charset="0"/>
              </a:rPr>
              <a:t>Children will take home a home reading book of a level suitable for them.</a:t>
            </a:r>
          </a:p>
          <a:p>
            <a:r>
              <a:rPr lang="en-GB" sz="2400" dirty="0">
                <a:latin typeface="SassoonPrimaryInfant" pitchFamily="2" charset="0"/>
              </a:rPr>
              <a:t>Children who are reading</a:t>
            </a:r>
            <a:r>
              <a:rPr lang="en-GB" sz="2400" b="1" dirty="0">
                <a:latin typeface="SassoonPrimaryInfant" pitchFamily="2" charset="0"/>
              </a:rPr>
              <a:t> pink, red, yellow, blue, green, orange </a:t>
            </a:r>
            <a:r>
              <a:rPr lang="en-GB" sz="2400" dirty="0">
                <a:latin typeface="SassoonPrimaryInfant" pitchFamily="2" charset="0"/>
              </a:rPr>
              <a:t>and</a:t>
            </a:r>
            <a:r>
              <a:rPr lang="en-GB" sz="2400" b="1" dirty="0">
                <a:latin typeface="SassoonPrimaryInfant" pitchFamily="2" charset="0"/>
              </a:rPr>
              <a:t> turquoise</a:t>
            </a:r>
            <a:r>
              <a:rPr lang="en-GB" sz="2400" dirty="0">
                <a:latin typeface="SassoonPrimaryInfant" pitchFamily="2" charset="0"/>
              </a:rPr>
              <a:t> books will be asked to read their book </a:t>
            </a:r>
            <a:r>
              <a:rPr lang="en-GB" sz="2400" u="sng" dirty="0">
                <a:latin typeface="SassoonPrimaryInfant" pitchFamily="2" charset="0"/>
              </a:rPr>
              <a:t>3</a:t>
            </a:r>
            <a:r>
              <a:rPr lang="en-GB" sz="2400" dirty="0">
                <a:latin typeface="SassoonPrimaryInfant" pitchFamily="2" charset="0"/>
              </a:rPr>
              <a:t> times before it is changed. </a:t>
            </a:r>
            <a:endParaRPr lang="en-GB" sz="2400" dirty="0" smtClean="0">
              <a:latin typeface="SassoonPrimaryInfant" pitchFamily="2" charset="0"/>
            </a:endParaRPr>
          </a:p>
          <a:p>
            <a:r>
              <a:rPr lang="en-GB" sz="2400" dirty="0">
                <a:latin typeface="SassoonPrimaryInfant" pitchFamily="2" charset="0"/>
              </a:rPr>
              <a:t>Children reading </a:t>
            </a:r>
            <a:r>
              <a:rPr lang="en-GB" sz="2400" b="1" dirty="0">
                <a:latin typeface="SassoonPrimaryInfant" pitchFamily="2" charset="0"/>
              </a:rPr>
              <a:t>purple, gold </a:t>
            </a:r>
            <a:r>
              <a:rPr lang="en-GB" sz="2400" dirty="0">
                <a:latin typeface="SassoonPrimaryInfant" pitchFamily="2" charset="0"/>
              </a:rPr>
              <a:t>and</a:t>
            </a:r>
            <a:r>
              <a:rPr lang="en-GB" sz="2400" b="1" dirty="0">
                <a:latin typeface="SassoonPrimaryInfant" pitchFamily="2" charset="0"/>
              </a:rPr>
              <a:t> white </a:t>
            </a:r>
            <a:r>
              <a:rPr lang="en-GB" sz="2400" dirty="0">
                <a:latin typeface="SassoonPrimaryInfant" pitchFamily="2" charset="0"/>
              </a:rPr>
              <a:t>books will be asked to read their books </a:t>
            </a:r>
            <a:r>
              <a:rPr lang="en-GB" sz="2400" u="sng" dirty="0">
                <a:latin typeface="SassoonPrimaryInfant" pitchFamily="2" charset="0"/>
              </a:rPr>
              <a:t>twice</a:t>
            </a:r>
            <a:r>
              <a:rPr lang="en-GB" sz="2400" dirty="0">
                <a:latin typeface="SassoonPrimaryInfant" pitchFamily="2" charset="0"/>
              </a:rPr>
              <a:t>. </a:t>
            </a:r>
            <a:endParaRPr lang="en-GB" sz="2400" dirty="0" smtClean="0">
              <a:latin typeface="SassoonPrimaryInfant" pitchFamily="2" charset="0"/>
            </a:endParaRPr>
          </a:p>
          <a:p>
            <a:r>
              <a:rPr lang="en-GB" sz="2400" dirty="0" smtClean="0">
                <a:latin typeface="SassoonPrimaryInfant" pitchFamily="2" charset="0"/>
              </a:rPr>
              <a:t>If your child takes part in Phonics lessons at school, they will also bring home a second phonics book, matched to the sound they are currently learning.</a:t>
            </a:r>
          </a:p>
          <a:p>
            <a:r>
              <a:rPr lang="en-GB" sz="2400" dirty="0" smtClean="0">
                <a:latin typeface="SassoonPrimaryInfant" pitchFamily="2" charset="0"/>
              </a:rPr>
              <a:t>Please sign your child’s planner when they have read so we know when they are ready for a new book.</a:t>
            </a:r>
          </a:p>
          <a:p>
            <a:endParaRPr lang="en-GB" dirty="0">
              <a:latin typeface="SassoonPrimaryInfant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751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3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pPr algn="ctr"/>
            <a:r>
              <a:rPr lang="en-GB" dirty="0"/>
              <a:t>Phonics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89120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Phonics is an approach to </a:t>
            </a:r>
            <a:r>
              <a:rPr lang="en-GB" dirty="0" smtClean="0">
                <a:latin typeface="SassoonPrimaryInfant" pitchFamily="2" charset="0"/>
              </a:rPr>
              <a:t>the teaching of </a:t>
            </a:r>
            <a:r>
              <a:rPr lang="en-GB" dirty="0">
                <a:latin typeface="SassoonPrimaryInfant" pitchFamily="2" charset="0"/>
              </a:rPr>
              <a:t>reading by breaking words down into the individual sounds and spellings.</a:t>
            </a:r>
          </a:p>
          <a:p>
            <a:r>
              <a:rPr lang="en-GB" dirty="0">
                <a:latin typeface="SassoonPrimaryInfant" pitchFamily="2" charset="0"/>
              </a:rPr>
              <a:t>Daily phonics sessions in targeted groups take place every morning.</a:t>
            </a:r>
          </a:p>
          <a:p>
            <a:r>
              <a:rPr lang="en-GB" dirty="0">
                <a:latin typeface="SassoonPrimaryInfant" pitchFamily="2" charset="0"/>
              </a:rPr>
              <a:t>At Oxhey, we use the </a:t>
            </a:r>
            <a:r>
              <a:rPr lang="en-GB" b="1" dirty="0">
                <a:latin typeface="SassoonPrimaryInfant" pitchFamily="2" charset="0"/>
              </a:rPr>
              <a:t>‘SoundsWrite’ </a:t>
            </a:r>
            <a:r>
              <a:rPr lang="en-GB" dirty="0">
                <a:latin typeface="SassoonPrimaryInfant" pitchFamily="2" charset="0"/>
              </a:rPr>
              <a:t>phonics scheme.</a:t>
            </a:r>
          </a:p>
          <a:p>
            <a:r>
              <a:rPr lang="en-GB" dirty="0">
                <a:latin typeface="SassoonPrimaryInfant" pitchFamily="2" charset="0"/>
              </a:rPr>
              <a:t>This is a methodical approach that introduces sounds progressively and allows children to secure their phonic recognition.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78" y="5127892"/>
            <a:ext cx="1962218" cy="159920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825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788" y="620688"/>
            <a:ext cx="8229600" cy="86636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English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700808"/>
            <a:ext cx="7632848" cy="49685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en-GB" sz="2800" dirty="0">
                <a:latin typeface="SassoonPrimaryInfant" pitchFamily="2" charset="0"/>
              </a:rPr>
              <a:t>English will be linked with </a:t>
            </a:r>
            <a:r>
              <a:rPr lang="en-GB" sz="2800" dirty="0" smtClean="0">
                <a:latin typeface="SassoonPrimaryInfant" pitchFamily="2" charset="0"/>
              </a:rPr>
              <a:t>our Discovery </a:t>
            </a:r>
            <a:r>
              <a:rPr lang="en-GB" sz="2800" dirty="0">
                <a:latin typeface="SassoonPrimaryInfant" pitchFamily="2" charset="0"/>
              </a:rPr>
              <a:t>topics, as well as covering different genres of writing, such as:</a:t>
            </a:r>
          </a:p>
          <a:p>
            <a:pPr marL="0" indent="0">
              <a:buNone/>
              <a:defRPr/>
            </a:pPr>
            <a:endParaRPr lang="en-GB" sz="2800" dirty="0">
              <a:latin typeface="SassoonPrimaryInfant" pitchFamily="2" charset="0"/>
            </a:endParaRP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Stories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Instructions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Explanations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Non-chronological reports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Information texts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Poetry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Diaries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Recounts</a:t>
            </a:r>
          </a:p>
          <a:p>
            <a:pPr marL="0" indent="0">
              <a:buNone/>
              <a:defRPr/>
            </a:pPr>
            <a:endParaRPr lang="en-GB" sz="2800" dirty="0">
              <a:latin typeface="SassoonPrimaryInfant" pitchFamily="2" charset="0"/>
            </a:endParaRPr>
          </a:p>
          <a:p>
            <a:pPr marL="0" indent="0">
              <a:buNone/>
              <a:defRPr/>
            </a:pPr>
            <a:r>
              <a:rPr lang="en-GB" sz="2800" dirty="0">
                <a:latin typeface="SassoonPrimaryInfant" pitchFamily="2" charset="0"/>
              </a:rPr>
              <a:t>To name but a few!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924944"/>
            <a:ext cx="2376264" cy="237626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0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Maths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05888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GB" sz="2800" b="1" dirty="0" smtClean="0">
                <a:latin typeface="SassoonPrimaryInfant" pitchFamily="2" charset="0"/>
              </a:rPr>
              <a:t>Throughout the year, we will cover a </a:t>
            </a:r>
            <a:r>
              <a:rPr lang="en-GB" sz="2800" b="1" dirty="0">
                <a:latin typeface="SassoonPrimaryInfant" pitchFamily="2" charset="0"/>
              </a:rPr>
              <a:t>range of units, for example:</a:t>
            </a:r>
          </a:p>
          <a:p>
            <a:pPr marL="0" indent="0">
              <a:buFontTx/>
              <a:buNone/>
              <a:defRPr/>
            </a:pPr>
            <a:endParaRPr lang="en-GB" sz="2800" u="sng" dirty="0">
              <a:latin typeface="SassoonPrimaryInfant" pitchFamily="2" charset="0"/>
            </a:endParaRP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Number and Place Value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Addition and Subtraction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Multiplication and Division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Fractions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Geometry (Shape)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Statistics (Data Handling)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Times tables - To begin with 2s, 5s and 10s, moving onto 3s and 4s.</a:t>
            </a:r>
          </a:p>
          <a:p>
            <a:pPr>
              <a:defRPr/>
            </a:pPr>
            <a:r>
              <a:rPr lang="en-GB" sz="2800" dirty="0">
                <a:latin typeface="SassoonPrimaryInfant" pitchFamily="2" charset="0"/>
              </a:rPr>
              <a:t>Measure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492896"/>
            <a:ext cx="2036064" cy="207873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1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The CPA Approach to Maths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77072"/>
            <a:ext cx="8229600" cy="2357616"/>
          </a:xfrm>
        </p:spPr>
        <p:txBody>
          <a:bodyPr>
            <a:normAutofit/>
          </a:bodyPr>
          <a:lstStyle/>
          <a:p>
            <a:r>
              <a:rPr lang="en-US" dirty="0">
                <a:latin typeface="SassoonPrimaryInfant" pitchFamily="2" charset="0"/>
              </a:rPr>
              <a:t>The CPA approach helps pupils to develop a deep understanding of maths as part of mastery learning.</a:t>
            </a:r>
          </a:p>
          <a:p>
            <a:r>
              <a:rPr lang="en-US" dirty="0">
                <a:latin typeface="SassoonPrimaryInfant" pitchFamily="2" charset="0"/>
              </a:rPr>
              <a:t>It involves moving from concrete materials, to pictorial representations, to abstract symbols and problems. 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618" t="36219" r="10153" b="31297"/>
          <a:stretch/>
        </p:blipFill>
        <p:spPr>
          <a:xfrm>
            <a:off x="443702" y="1844824"/>
            <a:ext cx="8243098" cy="176637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294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CPA is for everyone!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42" y="1772816"/>
            <a:ext cx="8229600" cy="460851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SassoonPrimaryInfant" pitchFamily="2" charset="0"/>
              </a:rPr>
              <a:t>The CPA approach is valuable for children of all abilities and ages to deepen and clarify mathematical thinking.</a:t>
            </a:r>
          </a:p>
          <a:p>
            <a:r>
              <a:rPr lang="en-US" dirty="0">
                <a:latin typeface="SassoonPrimaryInfant" pitchFamily="2" charset="0"/>
              </a:rPr>
              <a:t>Children are given the opportunity to explore new concepts, discover new ideas, spot patterns, solve problems and use reasoning.</a:t>
            </a:r>
          </a:p>
          <a:p>
            <a:r>
              <a:rPr lang="en-US" dirty="0">
                <a:latin typeface="SassoonPrimaryInfant" pitchFamily="2" charset="0"/>
              </a:rPr>
              <a:t>Learners are more secure in their understanding, as they have to prove that they have fully grasped an idea in a variety of ways.</a:t>
            </a:r>
          </a:p>
          <a:p>
            <a:r>
              <a:rPr lang="en-US" dirty="0">
                <a:latin typeface="SassoonPrimaryInfant" pitchFamily="2" charset="0"/>
              </a:rPr>
              <a:t>A broader provision within the relevant year group embeds skills, rather than rushing children through the curriculum.</a:t>
            </a:r>
          </a:p>
          <a:p>
            <a:r>
              <a:rPr lang="en-US" dirty="0">
                <a:latin typeface="SassoonPrimaryInfant" pitchFamily="2" charset="0"/>
              </a:rPr>
              <a:t>CPA is proven to give children a firm foundation for future learning.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97163"/>
            <a:ext cx="907845" cy="110909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646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1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3033</TotalTime>
  <Words>1659</Words>
  <Application>Microsoft Office PowerPoint</Application>
  <PresentationFormat>On-screen Show (4:3)</PresentationFormat>
  <Paragraphs>195</Paragraphs>
  <Slides>27</Slides>
  <Notes>9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Constantia</vt:lpstr>
      <vt:lpstr>SassoonPrimaryInfant</vt:lpstr>
      <vt:lpstr>Wingdings 2</vt:lpstr>
      <vt:lpstr>Flow</vt:lpstr>
      <vt:lpstr>Welcome to KS1</vt:lpstr>
      <vt:lpstr>KS1 Class Structure</vt:lpstr>
      <vt:lpstr>Oxhey Uniform</vt:lpstr>
      <vt:lpstr>Reading</vt:lpstr>
      <vt:lpstr>Phonics</vt:lpstr>
      <vt:lpstr>English</vt:lpstr>
      <vt:lpstr>Maths</vt:lpstr>
      <vt:lpstr>The CPA Approach to Maths</vt:lpstr>
      <vt:lpstr>CPA is for everyone!</vt:lpstr>
      <vt:lpstr>Discovery Curriculum</vt:lpstr>
      <vt:lpstr>Discovery topics this year</vt:lpstr>
      <vt:lpstr>PowerPoint Presentation</vt:lpstr>
      <vt:lpstr>Writing Across the Curriculum</vt:lpstr>
      <vt:lpstr>Promoting Independence</vt:lpstr>
      <vt:lpstr>Happy learners make great progress!</vt:lpstr>
      <vt:lpstr>Assessment</vt:lpstr>
      <vt:lpstr>National Assessments</vt:lpstr>
      <vt:lpstr>PowerPoint Presentation</vt:lpstr>
      <vt:lpstr>Spellings</vt:lpstr>
      <vt:lpstr>Learning Online</vt:lpstr>
      <vt:lpstr>P.E.</vt:lpstr>
      <vt:lpstr>Forest School</vt:lpstr>
      <vt:lpstr>Snack</vt:lpstr>
      <vt:lpstr>Drop off</vt:lpstr>
      <vt:lpstr>Pick Up</vt:lpstr>
      <vt:lpstr>Contacting School</vt:lpstr>
      <vt:lpstr>Please do not hesitate to get in touch if you have any questions.  Thank you.</vt:lpstr>
    </vt:vector>
  </TitlesOfParts>
  <Company>Oxhey First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KS2  Meet the Teacher Evening</dc:title>
  <dc:creator>staff29</dc:creator>
  <cp:lastModifiedBy>BMcGeady</cp:lastModifiedBy>
  <cp:revision>100</cp:revision>
  <cp:lastPrinted>2019-09-18T16:17:14Z</cp:lastPrinted>
  <dcterms:created xsi:type="dcterms:W3CDTF">2016-09-06T19:33:29Z</dcterms:created>
  <dcterms:modified xsi:type="dcterms:W3CDTF">2020-09-10T14:28:53Z</dcterms:modified>
</cp:coreProperties>
</file>