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2" r:id="rId3"/>
    <p:sldId id="277" r:id="rId4"/>
    <p:sldId id="281" r:id="rId5"/>
    <p:sldId id="278" r:id="rId6"/>
    <p:sldId id="279" r:id="rId7"/>
    <p:sldId id="282" r:id="rId8"/>
    <p:sldId id="286" r:id="rId9"/>
    <p:sldId id="265" r:id="rId10"/>
    <p:sldId id="280" r:id="rId11"/>
    <p:sldId id="258" r:id="rId12"/>
    <p:sldId id="283" r:id="rId13"/>
    <p:sldId id="284" r:id="rId14"/>
    <p:sldId id="285" r:id="rId15"/>
    <p:sldId id="262" r:id="rId16"/>
    <p:sldId id="276" r:id="rId17"/>
    <p:sldId id="264" r:id="rId18"/>
    <p:sldId id="271" r:id="rId19"/>
    <p:sldId id="261" r:id="rId20"/>
    <p:sldId id="275" r:id="rId21"/>
    <p:sldId id="268" r:id="rId22"/>
    <p:sldId id="267" r:id="rId23"/>
    <p:sldId id="28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45"/>
    <a:srgbClr val="485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0727" autoAdjust="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BD1BF-B858-4EE5-BAC7-4E150CFDE69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1C87C-B4F1-447D-8F08-3B4773AE5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8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2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9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8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7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0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C87C-B4F1-447D-8F08-3B4773AE565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7BDBA-FFA2-4E49-ABDB-F78E2D7A4E92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16414F-3A72-424D-B6F4-C7D8FA08788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://gentleforindustrial.blogspot.com/2018/01/motte-and-bailey-castle-diagram.html&amp;psig=AOvVaw33spdwK3Jjg9NXnvvQydmf&amp;ust=1599651511496000&amp;source=images&amp;cd=vfe&amp;ved=0CAIQjRxqFwoTCOjdlLG82esCFQAAAAAdAAAAABA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34" y="486916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 smtClean="0">
                <a:solidFill>
                  <a:srgbClr val="008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Welcome to KS1</a:t>
            </a:r>
            <a:endParaRPr lang="en-GB" b="1" dirty="0">
              <a:solidFill>
                <a:srgbClr val="008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28" y="476672"/>
            <a:ext cx="53996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4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Discovery topics this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976"/>
            <a:ext cx="8229600" cy="2304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Key Stage 1 have one topic for each term.</a:t>
            </a:r>
            <a:endParaRPr lang="en-GB" sz="2800" dirty="0">
              <a:latin typeface="SassoonPrimaryInfant" pitchFamily="2" charset="0"/>
            </a:endParaRPr>
          </a:p>
          <a:p>
            <a:pPr lvl="1">
              <a:lnSpc>
                <a:spcPct val="120000"/>
              </a:lnSpc>
            </a:pPr>
            <a:r>
              <a:rPr lang="en-GB" b="1" dirty="0">
                <a:latin typeface="SassoonPrimaryInfant" pitchFamily="2" charset="0"/>
              </a:rPr>
              <a:t>Autumn: </a:t>
            </a:r>
            <a:r>
              <a:rPr lang="en-GB" dirty="0" smtClean="0">
                <a:latin typeface="SassoonPrimaryInfant" pitchFamily="2" charset="0"/>
              </a:rPr>
              <a:t>London’s Burning</a:t>
            </a:r>
            <a:endParaRPr lang="en-GB" dirty="0">
              <a:latin typeface="SassoonPrimaryInfant" pitchFamily="2" charset="0"/>
            </a:endParaRPr>
          </a:p>
          <a:p>
            <a:pPr lvl="1">
              <a:lnSpc>
                <a:spcPct val="120000"/>
              </a:lnSpc>
            </a:pPr>
            <a:r>
              <a:rPr lang="en-GB" b="1" dirty="0">
                <a:latin typeface="SassoonPrimaryInfant" pitchFamily="2" charset="0"/>
              </a:rPr>
              <a:t>Spring: </a:t>
            </a:r>
            <a:r>
              <a:rPr lang="en-GB" dirty="0" smtClean="0">
                <a:latin typeface="SassoonPrimaryInfant" pitchFamily="2" charset="0"/>
              </a:rPr>
              <a:t>Arctic Adventures</a:t>
            </a:r>
            <a:endParaRPr lang="en-GB" b="1" dirty="0">
              <a:latin typeface="SassoonPrimaryInfant" pitchFamily="2" charset="0"/>
            </a:endParaRPr>
          </a:p>
          <a:p>
            <a:pPr lvl="1">
              <a:lnSpc>
                <a:spcPct val="120000"/>
              </a:lnSpc>
            </a:pPr>
            <a:r>
              <a:rPr lang="en-GB" b="1" dirty="0">
                <a:latin typeface="SassoonPrimaryInfant" pitchFamily="2" charset="0"/>
              </a:rPr>
              <a:t>Summer: </a:t>
            </a:r>
            <a:r>
              <a:rPr lang="en-GB" dirty="0" smtClean="0">
                <a:latin typeface="SassoonPrimaryInfant" pitchFamily="2" charset="0"/>
              </a:rPr>
              <a:t>Let’s go on holiday</a:t>
            </a:r>
            <a:endParaRPr lang="en-GB" b="1" dirty="0">
              <a:latin typeface="SassoonPrimaryInfant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33056"/>
            <a:ext cx="8229600" cy="11521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Throughout the year, all areas of the National Curriculum for the relevant year group are covered via the Discovery topic</a:t>
            </a:r>
            <a:r>
              <a:rPr lang="en-GB" sz="2400" dirty="0" smtClean="0">
                <a:latin typeface="SassoonPrimaryInfant" pitchFamily="2" charset="0"/>
              </a:rPr>
              <a:t>.</a:t>
            </a:r>
            <a:endParaRPr lang="en-GB" sz="2400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1867272" cy="1867272"/>
          </a:xfrm>
          <a:prstGeom prst="rect">
            <a:avLst/>
          </a:prstGeom>
        </p:spPr>
      </p:pic>
      <p:pic>
        <p:nvPicPr>
          <p:cNvPr id="1026" name="Picture 2" descr="Motte And Bailey Castle Diagram Worksheet - Human Body Anatom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43" y="4916161"/>
            <a:ext cx="2723914" cy="16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02" y="4849427"/>
            <a:ext cx="2138114" cy="18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03" t="27562" r="24542" b="12391"/>
          <a:stretch/>
        </p:blipFill>
        <p:spPr>
          <a:xfrm>
            <a:off x="107504" y="548680"/>
            <a:ext cx="8809766" cy="60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4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Writing Across 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276"/>
            <a:ext cx="8229600" cy="43891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As well as exploring various genres within English lessons, children will have opportunities to apply their writing skills through their topic lessons.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For example, an English unit on Information Texts would lead onto writing an Information Text based on Castles.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This embeds the writing skills learnt in English lessons, provides opportunities to write for a purpose and allows children to engage more deeply in their topic 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93" y="4941168"/>
            <a:ext cx="2027161" cy="15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4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Promoting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1711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sz="2400" dirty="0">
                <a:latin typeface="SassoonPrimaryInfant" pitchFamily="2" charset="0"/>
              </a:rPr>
              <a:t>In all lessons we try to ensure children take responsibility for their learning. We aim to promote independence in a variety of ways in the classroom, including:</a:t>
            </a:r>
          </a:p>
          <a:p>
            <a:pPr marL="0" indent="0" fontAlgn="base">
              <a:buNone/>
            </a:pPr>
            <a:endParaRPr lang="en-US" sz="2400" dirty="0">
              <a:latin typeface="SassoonPrimaryInfant" pitchFamily="2" charset="0"/>
            </a:endParaRPr>
          </a:p>
          <a:p>
            <a:pPr fontAlgn="base"/>
            <a:r>
              <a:rPr lang="en-US" sz="2400" dirty="0">
                <a:latin typeface="SassoonPrimaryInfant" pitchFamily="2" charset="0"/>
              </a:rPr>
              <a:t>Working walls</a:t>
            </a:r>
          </a:p>
          <a:p>
            <a:pPr fontAlgn="base"/>
            <a:r>
              <a:rPr lang="en-US" sz="2400" dirty="0">
                <a:latin typeface="SassoonPrimaryInfant" pitchFamily="2" charset="0"/>
              </a:rPr>
              <a:t>Access to concrete equipment</a:t>
            </a:r>
          </a:p>
          <a:p>
            <a:pPr fontAlgn="base"/>
            <a:r>
              <a:rPr lang="en-US" sz="2400" dirty="0">
                <a:latin typeface="SassoonPrimaryInfant" pitchFamily="2" charset="0"/>
              </a:rPr>
              <a:t>Word mats</a:t>
            </a:r>
          </a:p>
          <a:p>
            <a:pPr fontAlgn="base"/>
            <a:r>
              <a:rPr lang="en-US" sz="2400" dirty="0">
                <a:latin typeface="SassoonPrimaryInfant" pitchFamily="2" charset="0"/>
              </a:rPr>
              <a:t>Peer assessment</a:t>
            </a:r>
          </a:p>
          <a:p>
            <a:pPr fontAlgn="base"/>
            <a:r>
              <a:rPr lang="en-US" sz="2400" dirty="0">
                <a:latin typeface="SassoonPrimaryInfant" pitchFamily="2" charset="0"/>
              </a:rPr>
              <a:t>‘5 B's’ – </a:t>
            </a:r>
            <a:r>
              <a:rPr lang="en-US" sz="2400" i="1" dirty="0">
                <a:latin typeface="SassoonPrimaryInfant" pitchFamily="2" charset="0"/>
              </a:rPr>
              <a:t>Brain, Board, Book, Buddy, Boss</a:t>
            </a:r>
            <a:endParaRPr lang="en-US" sz="2400" dirty="0">
              <a:latin typeface="SassoonPrimaryInfant" pitchFamily="2" charset="0"/>
            </a:endParaRPr>
          </a:p>
          <a:p>
            <a:pPr marL="0" indent="0" fontAlgn="base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-10185" r="24245" b="8330"/>
          <a:stretch/>
        </p:blipFill>
        <p:spPr>
          <a:xfrm>
            <a:off x="6660232" y="2996953"/>
            <a:ext cx="172819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49451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Happy learners make great progress!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73096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sz="2800" dirty="0">
                <a:latin typeface="SassoonPrimaryInfant" pitchFamily="2" charset="0"/>
              </a:rPr>
              <a:t>Various activities throughout the school day focus on promoting the children’s wellbeing and allowing them to reflect on their learning, relationships and feelings for example:</a:t>
            </a:r>
          </a:p>
          <a:p>
            <a:pPr marL="0" indent="0" algn="just" fontAlgn="base">
              <a:buNone/>
            </a:pPr>
            <a:endParaRPr lang="en-US" sz="2800" dirty="0">
              <a:latin typeface="SassoonPrimaryInfant" pitchFamily="2" charset="0"/>
            </a:endParaRPr>
          </a:p>
          <a:p>
            <a:pPr algn="just" fontAlgn="base"/>
            <a:r>
              <a:rPr lang="en-US" sz="2800" dirty="0">
                <a:latin typeface="SassoonPrimaryInfant" pitchFamily="2" charset="0"/>
              </a:rPr>
              <a:t>Emotion boards</a:t>
            </a:r>
          </a:p>
          <a:p>
            <a:pPr algn="just" fontAlgn="base"/>
            <a:r>
              <a:rPr lang="en-US" sz="2800" dirty="0">
                <a:latin typeface="SassoonPrimaryInfant" pitchFamily="2" charset="0"/>
              </a:rPr>
              <a:t>Worry boxes</a:t>
            </a:r>
          </a:p>
          <a:p>
            <a:pPr algn="just" fontAlgn="base"/>
            <a:r>
              <a:rPr lang="en-US" sz="2800" dirty="0">
                <a:latin typeface="SassoonPrimaryInfant" pitchFamily="2" charset="0"/>
              </a:rPr>
              <a:t>Circle times</a:t>
            </a:r>
          </a:p>
          <a:p>
            <a:pPr algn="just" fontAlgn="base"/>
            <a:r>
              <a:rPr lang="en-US" sz="2800" dirty="0">
                <a:latin typeface="SassoonPrimaryInfant" pitchFamily="2" charset="0"/>
              </a:rPr>
              <a:t>Assemblies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8" y="5157192"/>
            <a:ext cx="3650330" cy="13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7104"/>
            <a:ext cx="8229600" cy="7536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SassoonPrimaryInfant" pitchFamily="2" charset="0"/>
              </a:rPr>
              <a:t>Ongoing assessment happens throughout the term.</a:t>
            </a:r>
          </a:p>
          <a:p>
            <a:pPr algn="just"/>
            <a:r>
              <a:rPr lang="en-GB" dirty="0">
                <a:latin typeface="SassoonPrimaryInfant" pitchFamily="2" charset="0"/>
              </a:rPr>
              <a:t>You will receive a termly report identifying the attainment and progress of your child in reading, writing and maths.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 algn="just">
              <a:buNone/>
            </a:pPr>
            <a:r>
              <a:rPr lang="en-GB" dirty="0">
                <a:latin typeface="SassoonPrimaryInfant" pitchFamily="2" charset="0"/>
              </a:rPr>
              <a:t>‘Tiger Learning’ is also reported and shows how your child is progressing with a range of skills which support how they learn and work with others.</a:t>
            </a:r>
          </a:p>
          <a:p>
            <a:r>
              <a:rPr lang="en-GB" b="1" dirty="0">
                <a:latin typeface="SassoonPrimaryInfant" pitchFamily="2" charset="0"/>
              </a:rPr>
              <a:t>T</a:t>
            </a:r>
            <a:r>
              <a:rPr lang="en-GB" dirty="0">
                <a:latin typeface="SassoonPrimaryInfant" pitchFamily="2" charset="0"/>
              </a:rPr>
              <a:t> – Travis works hard</a:t>
            </a:r>
          </a:p>
          <a:p>
            <a:r>
              <a:rPr lang="en-GB" b="1" dirty="0">
                <a:latin typeface="SassoonPrimaryInfant" pitchFamily="2" charset="0"/>
              </a:rPr>
              <a:t>I</a:t>
            </a:r>
            <a:r>
              <a:rPr lang="en-GB" dirty="0">
                <a:latin typeface="SassoonPrimaryInfant" pitchFamily="2" charset="0"/>
              </a:rPr>
              <a:t> – Indi ignores distractions</a:t>
            </a:r>
          </a:p>
          <a:p>
            <a:r>
              <a:rPr lang="en-GB" b="1" dirty="0">
                <a:latin typeface="SassoonPrimaryInfant" pitchFamily="2" charset="0"/>
              </a:rPr>
              <a:t>G</a:t>
            </a:r>
            <a:r>
              <a:rPr lang="en-GB" dirty="0">
                <a:latin typeface="SassoonPrimaryInfant" pitchFamily="2" charset="0"/>
              </a:rPr>
              <a:t> – Gustav works well in a group</a:t>
            </a:r>
          </a:p>
          <a:p>
            <a:r>
              <a:rPr lang="en-GB" b="1" dirty="0">
                <a:latin typeface="SassoonPrimaryInfant" pitchFamily="2" charset="0"/>
              </a:rPr>
              <a:t>E </a:t>
            </a:r>
            <a:r>
              <a:rPr lang="en-GB" dirty="0">
                <a:latin typeface="SassoonPrimaryInfant" pitchFamily="2" charset="0"/>
              </a:rPr>
              <a:t>– Enid is enthusiastic</a:t>
            </a:r>
          </a:p>
          <a:p>
            <a:r>
              <a:rPr lang="en-GB" b="1" dirty="0">
                <a:latin typeface="SassoonPrimaryInfant" pitchFamily="2" charset="0"/>
              </a:rPr>
              <a:t>R </a:t>
            </a:r>
            <a:r>
              <a:rPr lang="en-GB" dirty="0">
                <a:latin typeface="SassoonPrimaryInfant" pitchFamily="2" charset="0"/>
              </a:rPr>
              <a:t>– Rita takes risks with learning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</p:txBody>
      </p:sp>
      <p:pic>
        <p:nvPicPr>
          <p:cNvPr id="7170" name="Picture 2" descr="C:\Users\staff29.OXHEY\AppData\Local\Microsoft\Windows\Temporary Internet Files\Content.IE5\O8JIM0P9\Tig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157228" cy="18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 anchor="ctr"/>
          <a:lstStyle/>
          <a:p>
            <a:pPr algn="ctr"/>
            <a:r>
              <a:rPr lang="en-GB" dirty="0"/>
              <a:t>National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SassoonPrimaryInfant" pitchFamily="2" charset="0"/>
              </a:rPr>
              <a:t> In the Autumn term, Year 2 children will take their Phonics screening assessment which they were not able to complete in the summer.</a:t>
            </a:r>
          </a:p>
          <a:p>
            <a:pPr marL="0" indent="0" algn="just">
              <a:buNone/>
            </a:pPr>
            <a:endParaRPr lang="en-GB" dirty="0">
              <a:latin typeface="SassoonPrimaryInfant" pitchFamily="2" charset="0"/>
            </a:endParaRPr>
          </a:p>
          <a:p>
            <a:pPr algn="just"/>
            <a:r>
              <a:rPr lang="en-GB" dirty="0">
                <a:latin typeface="SassoonPrimaryInfant" pitchFamily="2" charset="0"/>
              </a:rPr>
              <a:t>In the summer term, </a:t>
            </a:r>
            <a:r>
              <a:rPr lang="en-GB" dirty="0" smtClean="0">
                <a:latin typeface="SassoonPrimaryInfant" pitchFamily="2" charset="0"/>
              </a:rPr>
              <a:t>all KS1 </a:t>
            </a:r>
            <a:r>
              <a:rPr lang="en-GB" dirty="0">
                <a:latin typeface="SassoonPrimaryInfant" pitchFamily="2" charset="0"/>
              </a:rPr>
              <a:t>children take part in a national assessment.</a:t>
            </a:r>
          </a:p>
          <a:p>
            <a:pPr lvl="1" algn="just"/>
            <a:r>
              <a:rPr lang="en-GB" b="1" dirty="0">
                <a:latin typeface="SassoonPrimaryInfant" pitchFamily="2" charset="0"/>
              </a:rPr>
              <a:t>Year 1:</a:t>
            </a:r>
            <a:r>
              <a:rPr lang="en-GB" dirty="0">
                <a:latin typeface="SassoonPrimaryInfant" pitchFamily="2" charset="0"/>
              </a:rPr>
              <a:t> Phonics Screening</a:t>
            </a:r>
            <a:endParaRPr lang="en-GB" b="1" dirty="0">
              <a:latin typeface="SassoonPrimaryInfant" pitchFamily="2" charset="0"/>
            </a:endParaRPr>
          </a:p>
          <a:p>
            <a:pPr lvl="1" algn="just"/>
            <a:r>
              <a:rPr lang="en-GB" b="1" dirty="0">
                <a:latin typeface="SassoonPrimaryInfant" pitchFamily="2" charset="0"/>
              </a:rPr>
              <a:t>Year 2:</a:t>
            </a:r>
            <a:r>
              <a:rPr lang="en-GB" dirty="0">
                <a:latin typeface="SassoonPrimaryInfant" pitchFamily="2" charset="0"/>
              </a:rPr>
              <a:t> SATS tests (Reading, Writing, Maths)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Further information regarding these assessments will be provided to the relevant </a:t>
            </a:r>
            <a:r>
              <a:rPr lang="en-GB" dirty="0" smtClean="0">
                <a:latin typeface="SassoonPrimaryInfant" pitchFamily="2" charset="0"/>
              </a:rPr>
              <a:t>year group </a:t>
            </a:r>
            <a:r>
              <a:rPr lang="en-GB" dirty="0">
                <a:latin typeface="SassoonPrimaryInfant" pitchFamily="2" charset="0"/>
              </a:rPr>
              <a:t>during the year.</a:t>
            </a:r>
          </a:p>
        </p:txBody>
      </p:sp>
    </p:spTree>
    <p:extLst>
      <p:ext uri="{BB962C8B-B14F-4D97-AF65-F5344CB8AC3E}">
        <p14:creationId xmlns:p14="http://schemas.microsoft.com/office/powerpoint/2010/main" val="1193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1540" y="980728"/>
            <a:ext cx="8229600" cy="63894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Homework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9658" y="2132856"/>
            <a:ext cx="8251482" cy="43924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 smtClean="0">
                <a:latin typeface="SassoonPrimaryInfant" pitchFamily="2" charset="0"/>
              </a:rPr>
              <a:t>Homework this term will consist of: </a:t>
            </a:r>
          </a:p>
          <a:p>
            <a:pPr algn="just"/>
            <a:endParaRPr lang="en-GB" dirty="0" smtClean="0">
              <a:latin typeface="SassoonPrimaryInfant" pitchFamily="2" charset="0"/>
            </a:endParaRPr>
          </a:p>
          <a:p>
            <a:pPr lvl="1" algn="just"/>
            <a:r>
              <a:rPr lang="en-GB" dirty="0">
                <a:latin typeface="SassoonPrimaryInfant" pitchFamily="2" charset="0"/>
              </a:rPr>
              <a:t>D</a:t>
            </a:r>
            <a:r>
              <a:rPr lang="en-GB" dirty="0" smtClean="0">
                <a:latin typeface="SassoonPrimaryInfant" pitchFamily="2" charset="0"/>
              </a:rPr>
              <a:t>aily reading of home reader</a:t>
            </a:r>
          </a:p>
          <a:p>
            <a:pPr lvl="1" algn="just"/>
            <a:r>
              <a:rPr lang="en-GB" dirty="0" smtClean="0">
                <a:latin typeface="SassoonPrimaryInfant" pitchFamily="2" charset="0"/>
              </a:rPr>
              <a:t>Daily reading of phonics books (where applicable)</a:t>
            </a:r>
          </a:p>
          <a:p>
            <a:pPr lvl="1" algn="just"/>
            <a:r>
              <a:rPr lang="en-GB" dirty="0" smtClean="0">
                <a:latin typeface="SassoonPrimaryInfant" pitchFamily="2" charset="0"/>
              </a:rPr>
              <a:t>Times Tables Rockstars (when appropriate for Year 1).</a:t>
            </a:r>
          </a:p>
          <a:p>
            <a:pPr lvl="1" algn="just"/>
            <a:r>
              <a:rPr lang="en-GB" dirty="0" smtClean="0">
                <a:latin typeface="SassoonPrimaryInfant" pitchFamily="2" charset="0"/>
              </a:rPr>
              <a:t>Spellings </a:t>
            </a:r>
            <a:r>
              <a:rPr lang="en-GB" dirty="0" smtClean="0">
                <a:latin typeface="SassoonPrimaryInfant" pitchFamily="2" charset="0"/>
              </a:rPr>
              <a:t>practice</a:t>
            </a:r>
          </a:p>
          <a:p>
            <a:pPr lvl="1" algn="just"/>
            <a:r>
              <a:rPr lang="en-GB" dirty="0" smtClean="0">
                <a:latin typeface="SassoonPrimaryInfant" pitchFamily="2" charset="0"/>
              </a:rPr>
              <a:t>Basic Skills/Homework menu </a:t>
            </a:r>
            <a:endParaRPr lang="en-GB" dirty="0" smtClean="0">
              <a:latin typeface="SassoonPrimaryInfant" pitchFamily="2" charset="0"/>
            </a:endParaRPr>
          </a:p>
          <a:p>
            <a:pPr marL="393192" lvl="1" indent="0" algn="just">
              <a:buNone/>
            </a:pPr>
            <a:endParaRPr lang="en-GB" dirty="0" smtClean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0912"/>
            <a:ext cx="1659632" cy="16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Spellings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058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Spellings are sent home on </a:t>
            </a:r>
            <a:r>
              <a:rPr lang="en-GB" b="1" dirty="0">
                <a:latin typeface="SassoonPrimaryInfant" pitchFamily="2" charset="0"/>
              </a:rPr>
              <a:t>Friday</a:t>
            </a:r>
            <a:r>
              <a:rPr lang="en-GB" dirty="0">
                <a:latin typeface="SassoonPrimaryInfant" pitchFamily="2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Children will have a combination of </a:t>
            </a:r>
            <a:r>
              <a:rPr lang="en-GB" dirty="0" smtClean="0">
                <a:latin typeface="SassoonPrimaryInfant" pitchFamily="2" charset="0"/>
              </a:rPr>
              <a:t>common exception </a:t>
            </a:r>
            <a:r>
              <a:rPr lang="en-GB" dirty="0">
                <a:latin typeface="SassoonPrimaryInfant" pitchFamily="2" charset="0"/>
              </a:rPr>
              <a:t>words for their year group, and words with their current phonics/Spelling rule focus.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Please support your child with learning </a:t>
            </a:r>
            <a:r>
              <a:rPr lang="en-GB" dirty="0" smtClean="0">
                <a:latin typeface="SassoonPrimaryInfant" pitchFamily="2" charset="0"/>
              </a:rPr>
              <a:t>the spelling/phonics </a:t>
            </a:r>
            <a:r>
              <a:rPr lang="en-GB" dirty="0">
                <a:latin typeface="SassoonPrimaryInfant" pitchFamily="2" charset="0"/>
              </a:rPr>
              <a:t>patterns at home.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The test will take place every </a:t>
            </a:r>
            <a:r>
              <a:rPr lang="en-GB" b="1" dirty="0">
                <a:latin typeface="SassoonPrimaryInfant" pitchFamily="2" charset="0"/>
              </a:rPr>
              <a:t>Thursday</a:t>
            </a:r>
            <a:r>
              <a:rPr lang="en-GB" dirty="0">
                <a:latin typeface="SassoonPrimaryInfant" pitchFamily="2" charset="0"/>
              </a:rPr>
              <a:t> and their score will be recorded in their planners. </a:t>
            </a:r>
          </a:p>
        </p:txBody>
      </p:sp>
      <p:pic>
        <p:nvPicPr>
          <p:cNvPr id="4" name="Picture 3" descr="Strathcona Beekeepers: The Beekeepers' Libra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15" y="836712"/>
            <a:ext cx="1152128" cy="14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04" y="373224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P.E.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P.E. in Key Stage 1 takes </a:t>
            </a:r>
            <a:r>
              <a:rPr lang="en-GB" dirty="0" smtClean="0">
                <a:latin typeface="SassoonPrimaryInfant" pitchFamily="2" charset="0"/>
              </a:rPr>
              <a:t>place </a:t>
            </a:r>
            <a:r>
              <a:rPr lang="en-GB" dirty="0">
                <a:latin typeface="SassoonPrimaryInfant" pitchFamily="2" charset="0"/>
              </a:rPr>
              <a:t>on a </a:t>
            </a:r>
            <a:r>
              <a:rPr lang="en-GB" b="1" dirty="0" smtClean="0">
                <a:latin typeface="SassoonPrimaryInfant" pitchFamily="2" charset="0"/>
              </a:rPr>
              <a:t>Friday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dirty="0">
                <a:latin typeface="SassoonPrimaryInfant" pitchFamily="2" charset="0"/>
              </a:rPr>
              <a:t>afternoon.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Throughout the year, children will take part in:</a:t>
            </a:r>
          </a:p>
          <a:p>
            <a:r>
              <a:rPr lang="en-GB" dirty="0">
                <a:latin typeface="SassoonPrimaryInfant" pitchFamily="2" charset="0"/>
              </a:rPr>
              <a:t>Dance</a:t>
            </a:r>
          </a:p>
          <a:p>
            <a:r>
              <a:rPr lang="en-GB" dirty="0">
                <a:latin typeface="SassoonPrimaryInfant" pitchFamily="2" charset="0"/>
              </a:rPr>
              <a:t>Gymnastics</a:t>
            </a:r>
          </a:p>
          <a:p>
            <a:r>
              <a:rPr lang="en-GB" dirty="0">
                <a:latin typeface="SassoonPrimaryInfant" pitchFamily="2" charset="0"/>
              </a:rPr>
              <a:t>Games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latin typeface="SassoonPrimaryInfant" pitchFamily="2" charset="0"/>
              </a:rPr>
              <a:t>On </a:t>
            </a:r>
            <a:r>
              <a:rPr lang="en-GB" b="1" dirty="0" smtClean="0">
                <a:solidFill>
                  <a:srgbClr val="002060"/>
                </a:solidFill>
                <a:latin typeface="SassoonPrimaryInfant" pitchFamily="2" charset="0"/>
              </a:rPr>
              <a:t>Fridays</a:t>
            </a:r>
            <a:r>
              <a:rPr lang="en-GB" b="1" dirty="0" smtClean="0">
                <a:solidFill>
                  <a:srgbClr val="002060"/>
                </a:solidFill>
                <a:latin typeface="SassoonPrimaryInfant" pitchFamily="2" charset="0"/>
              </a:rPr>
              <a:t>, children will need to come to school in their P.E. kit.</a:t>
            </a:r>
          </a:p>
          <a:p>
            <a:r>
              <a:rPr lang="en-GB" dirty="0">
                <a:latin typeface="SassoonPrimaryInfant" pitchFamily="2" charset="0"/>
              </a:rPr>
              <a:t>W</a:t>
            </a:r>
            <a:r>
              <a:rPr lang="en-GB" dirty="0" smtClean="0">
                <a:latin typeface="SassoonPrimaryInfant" pitchFamily="2" charset="0"/>
              </a:rPr>
              <a:t>hite t-shirt</a:t>
            </a:r>
          </a:p>
          <a:p>
            <a:r>
              <a:rPr lang="en-GB" dirty="0">
                <a:latin typeface="SassoonPrimaryInfant" pitchFamily="2" charset="0"/>
              </a:rPr>
              <a:t>G</a:t>
            </a:r>
            <a:r>
              <a:rPr lang="en-GB" dirty="0" smtClean="0">
                <a:latin typeface="SassoonPrimaryInfant" pitchFamily="2" charset="0"/>
              </a:rPr>
              <a:t>reen </a:t>
            </a:r>
            <a:r>
              <a:rPr lang="en-GB" dirty="0">
                <a:latin typeface="SassoonPrimaryInfant" pitchFamily="2" charset="0"/>
              </a:rPr>
              <a:t>shorts (In colder weather, children can also wear dark-coloured jogging bottoms or </a:t>
            </a:r>
            <a:r>
              <a:rPr lang="en-GB" dirty="0" smtClean="0">
                <a:latin typeface="SassoonPrimaryInfant" pitchFamily="2" charset="0"/>
              </a:rPr>
              <a:t>leggings)</a:t>
            </a:r>
          </a:p>
          <a:p>
            <a:r>
              <a:rPr lang="en-GB" dirty="0" smtClean="0">
                <a:latin typeface="SassoonPrimaryInfant" pitchFamily="2" charset="0"/>
              </a:rPr>
              <a:t>Trainers/pumps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6146" name="Picture 2" descr="C:\Users\staff29.OXHEY\AppData\Local\Microsoft\Windows\Temporary Internet Files\Content.IE5\O8JIM0P9\sports_kid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697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30"/>
            <a:ext cx="8229600" cy="852704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smtClean="0"/>
              <a:t>KS1 Class </a:t>
            </a:r>
            <a:r>
              <a:rPr lang="en-GB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39903"/>
            <a:ext cx="7920880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>
                <a:latin typeface="SassoonPrimaryInfant" pitchFamily="2" charset="0"/>
              </a:rPr>
              <a:t>KS1 </a:t>
            </a:r>
            <a:r>
              <a:rPr lang="en-GB" dirty="0">
                <a:latin typeface="SassoonPrimaryInfant" pitchFamily="2" charset="0"/>
              </a:rPr>
              <a:t>is arranged into three mixed Year 1 and 2 classes.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9184" y="2679743"/>
            <a:ext cx="734481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GB" sz="2400" b="1" dirty="0">
                <a:latin typeface="SassoonPrimaryInfant" pitchFamily="2" charset="0"/>
              </a:rPr>
              <a:t>Amazing Alligators</a:t>
            </a:r>
          </a:p>
          <a:p>
            <a:pPr marL="0" indent="0" algn="just">
              <a:buFont typeface="Wingdings 2"/>
              <a:buNone/>
            </a:pPr>
            <a:r>
              <a:rPr lang="en-GB" sz="2400" b="1" i="1" dirty="0">
                <a:latin typeface="SassoonPrimaryInfant" pitchFamily="2" charset="0"/>
              </a:rPr>
              <a:t>Teacher: </a:t>
            </a:r>
            <a:r>
              <a:rPr lang="en-GB" sz="2400" dirty="0" smtClean="0">
                <a:latin typeface="SassoonPrimaryInfant" pitchFamily="2" charset="0"/>
              </a:rPr>
              <a:t>Mrs Kane </a:t>
            </a:r>
            <a:r>
              <a:rPr lang="en-GB" sz="2400" b="1" i="1" dirty="0" smtClean="0">
                <a:latin typeface="SassoonPrimaryInfant" pitchFamily="2" charset="0"/>
              </a:rPr>
              <a:t>T.A</a:t>
            </a:r>
            <a:r>
              <a:rPr lang="en-GB" sz="2400" b="1" i="1" dirty="0">
                <a:latin typeface="SassoonPrimaryInfant" pitchFamily="2" charset="0"/>
              </a:rPr>
              <a:t>.: </a:t>
            </a:r>
            <a:r>
              <a:rPr lang="en-GB" sz="2400" dirty="0">
                <a:latin typeface="SassoonPrimaryInfant" pitchFamily="2" charset="0"/>
              </a:rPr>
              <a:t>Mrs. </a:t>
            </a:r>
            <a:r>
              <a:rPr lang="en-GB" sz="2400" dirty="0" smtClean="0">
                <a:latin typeface="SassoonPrimaryInfant" pitchFamily="2" charset="0"/>
              </a:rPr>
              <a:t>Critchlow and Mrs Barker</a:t>
            </a:r>
            <a:endParaRPr lang="en-GB" sz="2400" b="1" dirty="0">
              <a:latin typeface="SassoonPrimaryInfant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02061" y="5159503"/>
            <a:ext cx="734481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GB" sz="2400" b="1" dirty="0">
                <a:latin typeface="SassoonPrimaryInfant" pitchFamily="2" charset="0"/>
              </a:rPr>
              <a:t>Terrific Turtles</a:t>
            </a:r>
          </a:p>
          <a:p>
            <a:pPr marL="0" indent="0" algn="just">
              <a:buFont typeface="Wingdings 2"/>
              <a:buNone/>
            </a:pPr>
            <a:r>
              <a:rPr lang="en-GB" sz="2400" b="1" i="1" dirty="0">
                <a:latin typeface="SassoonPrimaryInfant" pitchFamily="2" charset="0"/>
              </a:rPr>
              <a:t>Teacher: </a:t>
            </a:r>
            <a:r>
              <a:rPr lang="en-GB" sz="2400" dirty="0">
                <a:latin typeface="SassoonPrimaryInfant" pitchFamily="2" charset="0"/>
              </a:rPr>
              <a:t>Mrs. Taylor </a:t>
            </a:r>
            <a:r>
              <a:rPr lang="en-GB" sz="2400" b="1" i="1" dirty="0">
                <a:latin typeface="SassoonPrimaryInfant" pitchFamily="2" charset="0"/>
              </a:rPr>
              <a:t>T.A.: </a:t>
            </a:r>
            <a:r>
              <a:rPr lang="en-GB" sz="2400" dirty="0">
                <a:latin typeface="SassoonPrimaryInfant" pitchFamily="2" charset="0"/>
              </a:rPr>
              <a:t>Mrs. Munro</a:t>
            </a:r>
            <a:endParaRPr lang="en-GB" sz="2400" b="1" dirty="0">
              <a:latin typeface="SassoonPrimaryInfan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72916" y="3835487"/>
            <a:ext cx="709329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GB" sz="2400" b="1" dirty="0">
                <a:latin typeface="SassoonPrimaryInfant" pitchFamily="2" charset="0"/>
              </a:rPr>
              <a:t>Perfect Pandas</a:t>
            </a:r>
          </a:p>
          <a:p>
            <a:pPr marL="0" indent="0" algn="just">
              <a:buFont typeface="Wingdings 2"/>
              <a:buNone/>
            </a:pPr>
            <a:r>
              <a:rPr lang="en-GB" sz="2400" b="1" i="1" dirty="0">
                <a:latin typeface="SassoonPrimaryInfant" pitchFamily="2" charset="0"/>
              </a:rPr>
              <a:t>Teacher: </a:t>
            </a:r>
            <a:r>
              <a:rPr lang="en-GB" sz="2400" dirty="0">
                <a:latin typeface="SassoonPrimaryInfant" pitchFamily="2" charset="0"/>
              </a:rPr>
              <a:t>Mrs. Cooper </a:t>
            </a:r>
            <a:r>
              <a:rPr lang="en-GB" sz="2400" b="1" i="1" dirty="0">
                <a:latin typeface="SassoonPrimaryInfant" pitchFamily="2" charset="0"/>
              </a:rPr>
              <a:t>T.A.: </a:t>
            </a:r>
            <a:r>
              <a:rPr lang="en-GB" sz="2400" dirty="0">
                <a:latin typeface="SassoonPrimaryInfant" pitchFamily="2" charset="0"/>
              </a:rPr>
              <a:t>Mrs. Stonier</a:t>
            </a:r>
            <a:endParaRPr lang="en-GB" sz="2400" b="1" dirty="0">
              <a:latin typeface="SassoonPrimaryInfant" pitchFamily="2" charset="0"/>
            </a:endParaRPr>
          </a:p>
        </p:txBody>
      </p:sp>
      <p:pic>
        <p:nvPicPr>
          <p:cNvPr id="7" name="Picture 6" descr="Cartoon &lt;strong&gt;Alligator Clip Art&lt;/strong&gt; Free Stock Photo - Public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1428"/>
          <a:stretch/>
        </p:blipFill>
        <p:spPr>
          <a:xfrm>
            <a:off x="238311" y="2648676"/>
            <a:ext cx="1406849" cy="870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7" y="5159503"/>
            <a:ext cx="1246085" cy="902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72582"/>
            <a:ext cx="796903" cy="12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Forest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257" y="1549783"/>
            <a:ext cx="7612159" cy="303134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This year, all classes have been scheduled a </a:t>
            </a:r>
            <a:r>
              <a:rPr lang="en-GB" dirty="0" smtClean="0">
                <a:latin typeface="SassoonPrimaryInfant" pitchFamily="2" charset="0"/>
              </a:rPr>
              <a:t>5 </a:t>
            </a:r>
            <a:r>
              <a:rPr lang="en-GB" dirty="0">
                <a:latin typeface="SassoonPrimaryInfant" pitchFamily="2" charset="0"/>
              </a:rPr>
              <a:t>week block of Forest School sessions in the school grounds</a:t>
            </a:r>
            <a:r>
              <a:rPr lang="en-GB" dirty="0" smtClean="0">
                <a:latin typeface="SassoonPrimaryInfant" pitchFamily="2" charset="0"/>
              </a:rPr>
              <a:t>.</a:t>
            </a:r>
            <a:endParaRPr lang="en-GB" dirty="0">
              <a:latin typeface="SassoonPrimaryInfant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Children will take part in a variety of outdoor activities led by specialist Forest School teacher, Mr. Fox.</a:t>
            </a:r>
          </a:p>
          <a:p>
            <a:pPr algn="just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Children will need a set of weather-appropriate clothes that you are happy to </a:t>
            </a:r>
            <a:r>
              <a:rPr lang="en-GB" dirty="0" smtClean="0">
                <a:latin typeface="SassoonPrimaryInfant" pitchFamily="2" charset="0"/>
              </a:rPr>
              <a:t>get very </a:t>
            </a:r>
            <a:r>
              <a:rPr lang="en-GB" dirty="0">
                <a:latin typeface="SassoonPrimaryInfant" pitchFamily="2" charset="0"/>
              </a:rPr>
              <a:t>mucky</a:t>
            </a:r>
            <a:r>
              <a:rPr lang="en-GB" dirty="0" smtClean="0">
                <a:latin typeface="SassoonPrimaryInfant" pitchFamily="2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GB" dirty="0" smtClean="0">
                <a:latin typeface="SassoonPrimaryInfant" pitchFamily="2" charset="0"/>
              </a:rPr>
              <a:t>You will be invited along to a parent session this time.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0" y="4426150"/>
            <a:ext cx="2059707" cy="20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93748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Snack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3573016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Lunch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374" y="4690952"/>
            <a:ext cx="8229600" cy="174642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assoonPrimaryInfant" pitchFamily="2" charset="0"/>
              </a:rPr>
              <a:t>Lunch is from </a:t>
            </a:r>
            <a:r>
              <a:rPr lang="en-GB" dirty="0" smtClean="0">
                <a:latin typeface="SassoonPrimaryInfant" pitchFamily="2" charset="0"/>
              </a:rPr>
              <a:t>12:00pm </a:t>
            </a:r>
            <a:r>
              <a:rPr lang="en-GB" dirty="0">
                <a:latin typeface="SassoonPrimaryInfant" pitchFamily="2" charset="0"/>
              </a:rPr>
              <a:t>– </a:t>
            </a:r>
            <a:r>
              <a:rPr lang="en-GB" dirty="0" smtClean="0">
                <a:latin typeface="SassoonPrimaryInfant" pitchFamily="2" charset="0"/>
              </a:rPr>
              <a:t>1:00pm</a:t>
            </a:r>
            <a:r>
              <a:rPr lang="en-GB" dirty="0">
                <a:latin typeface="SassoonPrimaryInfant" pitchFamily="2" charset="0"/>
              </a:rPr>
              <a:t>.</a:t>
            </a:r>
          </a:p>
          <a:p>
            <a:r>
              <a:rPr lang="en-GB" dirty="0">
                <a:latin typeface="SassoonPrimaryInfant" pitchFamily="2" charset="0"/>
              </a:rPr>
              <a:t>All KS1 children are entitled to a free school meal.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374" y="1536748"/>
            <a:ext cx="8229600" cy="2360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SassoonPrimaryInfant" pitchFamily="2" charset="0"/>
              </a:rPr>
              <a:t>The free fruit scheme has now resumed so all KS1 children are able to have a piece of fruit at morning break.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The children can bring in an extra piece of fruit if they would like a snack during their afternoon playtime.  </a:t>
            </a:r>
          </a:p>
          <a:p>
            <a:pPr marL="0" indent="0">
              <a:buFont typeface="Wingdings 2"/>
              <a:buNone/>
            </a:pPr>
            <a:endParaRPr lang="en-GB" dirty="0">
              <a:latin typeface="SassoonPrimaryInfant" pitchFamily="2" charset="0"/>
            </a:endParaRPr>
          </a:p>
        </p:txBody>
      </p:sp>
      <p:pic>
        <p:nvPicPr>
          <p:cNvPr id="3" name="Picture 2" descr="&lt;strong&gt;Fruit&lt;/strong&gt; Plate &lt;strong&gt;clip art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9" y="3757476"/>
            <a:ext cx="1536558" cy="10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45840"/>
            <a:ext cx="8229600" cy="1143000"/>
          </a:xfrm>
        </p:spPr>
        <p:txBody>
          <a:bodyPr anchor="ctr"/>
          <a:lstStyle/>
          <a:p>
            <a:pPr algn="ctr"/>
            <a:r>
              <a:rPr lang="en-GB" dirty="0"/>
              <a:t>Contacting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17646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SassoonPrimaryInfant" pitchFamily="2" charset="0"/>
              </a:rPr>
              <a:t>If you have any questions or concerns, your first point of contact is your class teacher. </a:t>
            </a:r>
          </a:p>
          <a:p>
            <a:r>
              <a:rPr lang="en-GB" dirty="0">
                <a:latin typeface="SassoonPrimaryInfant" pitchFamily="2" charset="0"/>
              </a:rPr>
              <a:t>All KS1 class teachers have a drop-in </a:t>
            </a:r>
            <a:r>
              <a:rPr lang="en-GB" dirty="0" smtClean="0">
                <a:latin typeface="SassoonPrimaryInfant" pitchFamily="2" charset="0"/>
              </a:rPr>
              <a:t>30 minute session </a:t>
            </a:r>
            <a:r>
              <a:rPr lang="en-GB" dirty="0">
                <a:latin typeface="SassoonPrimaryInfant" pitchFamily="2" charset="0"/>
              </a:rPr>
              <a:t>straight after school every Thursday</a:t>
            </a:r>
            <a:r>
              <a:rPr lang="en-GB" dirty="0" smtClean="0">
                <a:latin typeface="SassoonPrimaryInfant" pitchFamily="2" charset="0"/>
              </a:rPr>
              <a:t>.</a:t>
            </a:r>
          </a:p>
          <a:p>
            <a:r>
              <a:rPr lang="en-US" b="1" dirty="0">
                <a:latin typeface="SassoonPrimaryInfant" pitchFamily="2" charset="0"/>
              </a:rPr>
              <a:t>Please do not </a:t>
            </a:r>
            <a:r>
              <a:rPr lang="en-US" b="1" dirty="0" smtClean="0">
                <a:latin typeface="SassoonPrimaryInfant" pitchFamily="2" charset="0"/>
              </a:rPr>
              <a:t>use the class teacher’s email for general </a:t>
            </a:r>
            <a:r>
              <a:rPr lang="en-US" b="1" dirty="0">
                <a:latin typeface="SassoonPrimaryInfant" pitchFamily="2" charset="0"/>
              </a:rPr>
              <a:t>information or to advise your child is off sick. Please use the office email for this. </a:t>
            </a:r>
          </a:p>
          <a:p>
            <a:r>
              <a:rPr lang="en-GB" dirty="0" smtClean="0">
                <a:latin typeface="SassoonPrimaryInfant" pitchFamily="2" charset="0"/>
              </a:rPr>
              <a:t>Following </a:t>
            </a:r>
            <a:r>
              <a:rPr lang="en-GB" dirty="0">
                <a:latin typeface="SassoonPrimaryInfant" pitchFamily="2" charset="0"/>
              </a:rPr>
              <a:t>this, you can make an appointment with Mrs. Cooper as Assistant Headteacher/Key Stage 1 leader.</a:t>
            </a:r>
          </a:p>
          <a:p>
            <a:r>
              <a:rPr lang="en-GB" dirty="0">
                <a:latin typeface="SassoonPrimaryInfant" pitchFamily="2" charset="0"/>
              </a:rPr>
              <a:t>If you have further queries, appointments can be made with Mrs. </a:t>
            </a:r>
            <a:r>
              <a:rPr lang="en-GB" dirty="0" smtClean="0">
                <a:latin typeface="SassoonPrimaryInfant" pitchFamily="2" charset="0"/>
              </a:rPr>
              <a:t>Jukes.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Please do not hesitate to get in touch if you have any questions.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3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407"/>
            <a:ext cx="8229600" cy="996720"/>
          </a:xfrm>
        </p:spPr>
        <p:txBody>
          <a:bodyPr/>
          <a:lstStyle/>
          <a:p>
            <a:pPr algn="ctr"/>
            <a:r>
              <a:rPr lang="en-GB" dirty="0"/>
              <a:t>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102"/>
            <a:ext cx="2386608" cy="14896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3900"/>
            <a:ext cx="8229600" cy="51041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SassoonPrimaryInfant" pitchFamily="2" charset="0"/>
              </a:rPr>
              <a:t>Children will take home a home reading book of a level suitable for them.</a:t>
            </a:r>
          </a:p>
          <a:p>
            <a:r>
              <a:rPr lang="en-GB" sz="2400" dirty="0">
                <a:latin typeface="SassoonPrimaryInfant" pitchFamily="2" charset="0"/>
              </a:rPr>
              <a:t>Children who are reading</a:t>
            </a:r>
            <a:r>
              <a:rPr lang="en-GB" sz="2400" b="1" dirty="0">
                <a:latin typeface="SassoonPrimaryInfant" pitchFamily="2" charset="0"/>
              </a:rPr>
              <a:t> pink, red, yellow, blue, green, </a:t>
            </a:r>
            <a:r>
              <a:rPr lang="en-GB" sz="2400" b="1" dirty="0" smtClean="0">
                <a:latin typeface="SassoonPrimaryInfant" pitchFamily="2" charset="0"/>
              </a:rPr>
              <a:t>orange, turquoise and purple</a:t>
            </a:r>
            <a:r>
              <a:rPr lang="en-GB" sz="2400" dirty="0" smtClean="0">
                <a:latin typeface="SassoonPrimaryInfant" pitchFamily="2" charset="0"/>
              </a:rPr>
              <a:t> </a:t>
            </a:r>
            <a:r>
              <a:rPr lang="en-GB" sz="2400" dirty="0">
                <a:latin typeface="SassoonPrimaryInfant" pitchFamily="2" charset="0"/>
              </a:rPr>
              <a:t>books will be asked to read their book </a:t>
            </a:r>
            <a:r>
              <a:rPr lang="en-GB" sz="2400" u="sng" dirty="0">
                <a:latin typeface="SassoonPrimaryInfant" pitchFamily="2" charset="0"/>
              </a:rPr>
              <a:t>3</a:t>
            </a:r>
            <a:r>
              <a:rPr lang="en-GB" sz="2400" dirty="0">
                <a:latin typeface="SassoonPrimaryInfant" pitchFamily="2" charset="0"/>
              </a:rPr>
              <a:t> times before it is changed. </a:t>
            </a:r>
            <a:endParaRPr lang="en-GB" sz="2400" dirty="0" smtClean="0">
              <a:latin typeface="SassoonPrimaryInfant" pitchFamily="2" charset="0"/>
            </a:endParaRPr>
          </a:p>
          <a:p>
            <a:r>
              <a:rPr lang="en-GB" sz="2400" dirty="0">
                <a:latin typeface="SassoonPrimaryInfant" pitchFamily="2" charset="0"/>
              </a:rPr>
              <a:t>Children </a:t>
            </a:r>
            <a:r>
              <a:rPr lang="en-GB" sz="2400" dirty="0" smtClean="0">
                <a:latin typeface="SassoonPrimaryInfant" pitchFamily="2" charset="0"/>
              </a:rPr>
              <a:t>reading</a:t>
            </a:r>
            <a:r>
              <a:rPr lang="en-GB" sz="2400" b="1" dirty="0" smtClean="0">
                <a:latin typeface="SassoonPrimaryInfant" pitchFamily="2" charset="0"/>
              </a:rPr>
              <a:t> </a:t>
            </a:r>
            <a:r>
              <a:rPr lang="en-GB" sz="2400" b="1" dirty="0">
                <a:latin typeface="SassoonPrimaryInfant" pitchFamily="2" charset="0"/>
              </a:rPr>
              <a:t>gold </a:t>
            </a:r>
            <a:r>
              <a:rPr lang="en-GB" sz="2400" dirty="0">
                <a:latin typeface="SassoonPrimaryInfant" pitchFamily="2" charset="0"/>
              </a:rPr>
              <a:t>and</a:t>
            </a:r>
            <a:r>
              <a:rPr lang="en-GB" sz="2400" b="1" dirty="0">
                <a:latin typeface="SassoonPrimaryInfant" pitchFamily="2" charset="0"/>
              </a:rPr>
              <a:t> white </a:t>
            </a:r>
            <a:r>
              <a:rPr lang="en-GB" sz="2400" dirty="0">
                <a:latin typeface="SassoonPrimaryInfant" pitchFamily="2" charset="0"/>
              </a:rPr>
              <a:t>books will be asked to read their books </a:t>
            </a:r>
            <a:r>
              <a:rPr lang="en-GB" sz="2400" u="sng" dirty="0">
                <a:latin typeface="SassoonPrimaryInfant" pitchFamily="2" charset="0"/>
              </a:rPr>
              <a:t>twice</a:t>
            </a:r>
            <a:r>
              <a:rPr lang="en-GB" sz="2400" dirty="0">
                <a:latin typeface="SassoonPrimaryInfant" pitchFamily="2" charset="0"/>
              </a:rPr>
              <a:t>. </a:t>
            </a:r>
            <a:endParaRPr lang="en-GB" sz="2400" dirty="0" smtClean="0">
              <a:latin typeface="SassoonPrimaryInfant" pitchFamily="2" charset="0"/>
            </a:endParaRPr>
          </a:p>
          <a:p>
            <a:r>
              <a:rPr lang="en-GB" sz="2400" dirty="0" smtClean="0">
                <a:latin typeface="SassoonPrimaryInfant" pitchFamily="2" charset="0"/>
              </a:rPr>
              <a:t>If your child takes part in Phonics lessons at school, they will also bring home a second phonics book, matched to the sound they are currently learning.</a:t>
            </a:r>
          </a:p>
          <a:p>
            <a:r>
              <a:rPr lang="en-GB" sz="2400" dirty="0" smtClean="0">
                <a:latin typeface="SassoonPrimaryInfant" pitchFamily="2" charset="0"/>
              </a:rPr>
              <a:t>Please sign your child’s planner when they have read so we know when they are ready for a new book.</a:t>
            </a:r>
          </a:p>
          <a:p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Phonics is an approach to </a:t>
            </a:r>
            <a:r>
              <a:rPr lang="en-GB" dirty="0" smtClean="0">
                <a:latin typeface="SassoonPrimaryInfant" pitchFamily="2" charset="0"/>
              </a:rPr>
              <a:t>the teaching of </a:t>
            </a:r>
            <a:r>
              <a:rPr lang="en-GB" dirty="0">
                <a:latin typeface="SassoonPrimaryInfant" pitchFamily="2" charset="0"/>
              </a:rPr>
              <a:t>reading by breaking words down into the individual sounds and spellings.</a:t>
            </a:r>
          </a:p>
          <a:p>
            <a:r>
              <a:rPr lang="en-GB" dirty="0">
                <a:latin typeface="SassoonPrimaryInfant" pitchFamily="2" charset="0"/>
              </a:rPr>
              <a:t>Daily phonics sessions in targeted groups take place every morning.</a:t>
            </a:r>
          </a:p>
          <a:p>
            <a:r>
              <a:rPr lang="en-GB" dirty="0">
                <a:latin typeface="SassoonPrimaryInfant" pitchFamily="2" charset="0"/>
              </a:rPr>
              <a:t>At Oxhey, we use the </a:t>
            </a:r>
            <a:r>
              <a:rPr lang="en-GB" b="1" dirty="0">
                <a:latin typeface="SassoonPrimaryInfant" pitchFamily="2" charset="0"/>
              </a:rPr>
              <a:t>‘SoundsWrite’ </a:t>
            </a:r>
            <a:r>
              <a:rPr lang="en-GB" dirty="0">
                <a:latin typeface="SassoonPrimaryInfant" pitchFamily="2" charset="0"/>
              </a:rPr>
              <a:t>phonics scheme.</a:t>
            </a:r>
          </a:p>
          <a:p>
            <a:r>
              <a:rPr lang="en-GB" dirty="0">
                <a:latin typeface="SassoonPrimaryInfant" pitchFamily="2" charset="0"/>
              </a:rPr>
              <a:t>This is a methodical approach that introduces sounds progressively and allows children to secure their phonic recognition.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27892"/>
            <a:ext cx="2232248" cy="18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88" y="62068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GB" sz="2800" dirty="0">
                <a:latin typeface="SassoonPrimaryInfant" pitchFamily="2" charset="0"/>
              </a:rPr>
              <a:t>English will be linked with </a:t>
            </a:r>
            <a:r>
              <a:rPr lang="en-GB" sz="2800" dirty="0" smtClean="0">
                <a:latin typeface="SassoonPrimaryInfant" pitchFamily="2" charset="0"/>
              </a:rPr>
              <a:t>our Discovery </a:t>
            </a:r>
            <a:r>
              <a:rPr lang="en-GB" sz="2800" dirty="0">
                <a:latin typeface="SassoonPrimaryInfant" pitchFamily="2" charset="0"/>
              </a:rPr>
              <a:t>topics, as well as covering different genres of writing, such as:</a:t>
            </a:r>
          </a:p>
          <a:p>
            <a:pPr marL="0" indent="0">
              <a:buNone/>
              <a:defRPr/>
            </a:pPr>
            <a:endParaRPr lang="en-GB" sz="2800" dirty="0">
              <a:latin typeface="SassoonPrimaryInfant" pitchFamily="2" charset="0"/>
            </a:endParaRP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Stories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Instructions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Explanations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Non-chronological reports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Information texts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Poetry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Diaries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Recounts</a:t>
            </a:r>
          </a:p>
          <a:p>
            <a:pPr marL="0" indent="0">
              <a:buNone/>
              <a:defRPr/>
            </a:pPr>
            <a:endParaRPr lang="en-GB" sz="2800" dirty="0">
              <a:latin typeface="SassoonPrimaryInfant" pitchFamily="2" charset="0"/>
            </a:endParaRPr>
          </a:p>
          <a:p>
            <a:pPr marL="0" indent="0">
              <a:buNone/>
              <a:defRPr/>
            </a:pPr>
            <a:r>
              <a:rPr lang="en-GB" sz="2800" dirty="0">
                <a:latin typeface="SassoonPrimaryInfant" pitchFamily="2" charset="0"/>
              </a:rPr>
              <a:t>To name but a few!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5888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sz="2800" b="1" dirty="0" smtClean="0">
                <a:latin typeface="SassoonPrimaryInfant" pitchFamily="2" charset="0"/>
              </a:rPr>
              <a:t>Throughout the year, we will cover a </a:t>
            </a:r>
            <a:r>
              <a:rPr lang="en-GB" sz="2800" b="1" dirty="0">
                <a:latin typeface="SassoonPrimaryInfant" pitchFamily="2" charset="0"/>
              </a:rPr>
              <a:t>range of units, for example:</a:t>
            </a:r>
          </a:p>
          <a:p>
            <a:pPr marL="0" indent="0">
              <a:buFontTx/>
              <a:buNone/>
              <a:defRPr/>
            </a:pPr>
            <a:endParaRPr lang="en-GB" sz="2800" u="sng" dirty="0">
              <a:latin typeface="SassoonPrimaryInfant" pitchFamily="2" charset="0"/>
            </a:endParaRP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Number and Place Value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Addition and Subtraction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Multiplication and Division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Fractions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Geometry (Shape)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Statistics (Data Handling)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Times tables - To begin with 2s, 5s and 10s, moving onto 3s and 4s.</a:t>
            </a:r>
          </a:p>
          <a:p>
            <a:pPr>
              <a:defRPr/>
            </a:pPr>
            <a:r>
              <a:rPr lang="en-GB" sz="2800" dirty="0">
                <a:latin typeface="SassoonPrimaryInfant" pitchFamily="2" charset="0"/>
              </a:rPr>
              <a:t>Measure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6"/>
            <a:ext cx="2036064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The CPA Approach to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57616"/>
          </a:xfrm>
        </p:spPr>
        <p:txBody>
          <a:bodyPr>
            <a:normAutofit/>
          </a:bodyPr>
          <a:lstStyle/>
          <a:p>
            <a:r>
              <a:rPr lang="en-US" dirty="0">
                <a:latin typeface="SassoonPrimaryInfant" pitchFamily="2" charset="0"/>
              </a:rPr>
              <a:t>The CPA approach helps pupils to develop a deep understanding of maths as part of mastery learning.</a:t>
            </a:r>
          </a:p>
          <a:p>
            <a:r>
              <a:rPr lang="en-US" dirty="0">
                <a:latin typeface="SassoonPrimaryInfant" pitchFamily="2" charset="0"/>
              </a:rPr>
              <a:t>It involves moving from concrete materials, to pictorial representations, to abstract symbols and problems.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618" t="36219" r="10153" b="31297"/>
          <a:stretch/>
        </p:blipFill>
        <p:spPr>
          <a:xfrm>
            <a:off x="443702" y="1844824"/>
            <a:ext cx="8243098" cy="17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CPA is for everyone!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42" y="1772816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assoonPrimaryInfant" pitchFamily="2" charset="0"/>
              </a:rPr>
              <a:t>The CPA approach is valuable for children of all abilities and ages to deepen and clarify mathematical thinking.</a:t>
            </a:r>
          </a:p>
          <a:p>
            <a:r>
              <a:rPr lang="en-US" dirty="0">
                <a:latin typeface="SassoonPrimaryInfant" pitchFamily="2" charset="0"/>
              </a:rPr>
              <a:t>Children are given the opportunity to explore new concepts, discover new ideas, spot patterns, solve problems and use reasoning.</a:t>
            </a:r>
          </a:p>
          <a:p>
            <a:r>
              <a:rPr lang="en-US" dirty="0">
                <a:latin typeface="SassoonPrimaryInfant" pitchFamily="2" charset="0"/>
              </a:rPr>
              <a:t>Learners are more secure in their understanding, as they have to prove that they have fully grasped an idea in a variety of ways.</a:t>
            </a:r>
          </a:p>
          <a:p>
            <a:r>
              <a:rPr lang="en-US" dirty="0">
                <a:latin typeface="SassoonPrimaryInfant" pitchFamily="2" charset="0"/>
              </a:rPr>
              <a:t>A broader provision within the relevant year group embeds skills, rather than rushing children through the curriculum.</a:t>
            </a:r>
          </a:p>
          <a:p>
            <a:r>
              <a:rPr lang="en-US" dirty="0">
                <a:latin typeface="SassoonPrimaryInfant" pitchFamily="2" charset="0"/>
              </a:rPr>
              <a:t>CPA is proven to give children a firm foundation for future learning.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97163"/>
            <a:ext cx="907845" cy="11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40"/>
            <a:ext cx="8229600" cy="1076752"/>
          </a:xfrm>
        </p:spPr>
        <p:txBody>
          <a:bodyPr/>
          <a:lstStyle/>
          <a:p>
            <a:pPr algn="ctr"/>
            <a:r>
              <a:rPr lang="en-GB" dirty="0"/>
              <a:t>Discovery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The curriculum topics run across all classes in Key Stage 1 and cover a range of subjects including: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Geography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Music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History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Art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SassoonPrimaryInfant" pitchFamily="2" charset="0"/>
              </a:rPr>
              <a:t>Design </a:t>
            </a:r>
            <a:r>
              <a:rPr lang="en-GB" dirty="0" smtClean="0">
                <a:latin typeface="SassoonPrimaryInfant" pitchFamily="2" charset="0"/>
              </a:rPr>
              <a:t>and Technology</a:t>
            </a:r>
            <a:endParaRPr lang="en-GB" dirty="0">
              <a:latin typeface="SassoonPrimaryInfant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SassoonPrimaryInfant" pitchFamily="2" charset="0"/>
              </a:rPr>
              <a:t>When possible, Science will also link with the discovery topic being taught.</a:t>
            </a:r>
          </a:p>
        </p:txBody>
      </p:sp>
      <p:pic>
        <p:nvPicPr>
          <p:cNvPr id="5122" name="Picture 2" descr="C:\Users\staff29.OXHEY\AppData\Local\Microsoft\Windows\Temporary Internet Files\Content.IE5\O8JIM0P9\science_Science_News_12_13.5851858_st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1564555" cy="183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</TotalTime>
  <Words>1320</Words>
  <Application>Microsoft Office PowerPoint</Application>
  <PresentationFormat>On-screen Show (4:3)</PresentationFormat>
  <Paragraphs>154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SassoonPrimaryInfant</vt:lpstr>
      <vt:lpstr>Wingdings 2</vt:lpstr>
      <vt:lpstr>Flow</vt:lpstr>
      <vt:lpstr>Welcome to KS1</vt:lpstr>
      <vt:lpstr>KS1 Class Structure</vt:lpstr>
      <vt:lpstr>Reading</vt:lpstr>
      <vt:lpstr>Phonics</vt:lpstr>
      <vt:lpstr>English</vt:lpstr>
      <vt:lpstr>Maths</vt:lpstr>
      <vt:lpstr>The CPA Approach to Maths</vt:lpstr>
      <vt:lpstr>CPA is for everyone!</vt:lpstr>
      <vt:lpstr>Discovery Curriculum</vt:lpstr>
      <vt:lpstr>Discovery topics this year</vt:lpstr>
      <vt:lpstr>PowerPoint Presentation</vt:lpstr>
      <vt:lpstr>Writing Across the Curriculum</vt:lpstr>
      <vt:lpstr>Promoting Independence</vt:lpstr>
      <vt:lpstr>Happy learners make great progress!</vt:lpstr>
      <vt:lpstr>Assessment</vt:lpstr>
      <vt:lpstr>National Assessments</vt:lpstr>
      <vt:lpstr>PowerPoint Presentation</vt:lpstr>
      <vt:lpstr>Spellings</vt:lpstr>
      <vt:lpstr>P.E.</vt:lpstr>
      <vt:lpstr>Forest School</vt:lpstr>
      <vt:lpstr>Snack</vt:lpstr>
      <vt:lpstr>Contacting School</vt:lpstr>
      <vt:lpstr>Please do not hesitate to get in touch if you have any questions.  Thank you.</vt:lpstr>
    </vt:vector>
  </TitlesOfParts>
  <Company>Oxhey First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 Meet the Teacher Evening</dc:title>
  <dc:creator>staff29</dc:creator>
  <cp:lastModifiedBy>Emily Gilmore</cp:lastModifiedBy>
  <cp:revision>105</cp:revision>
  <cp:lastPrinted>2019-09-18T16:17:14Z</cp:lastPrinted>
  <dcterms:created xsi:type="dcterms:W3CDTF">2016-09-06T19:33:29Z</dcterms:created>
  <dcterms:modified xsi:type="dcterms:W3CDTF">2021-09-15T12:38:36Z</dcterms:modified>
</cp:coreProperties>
</file>