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72" r:id="rId3"/>
    <p:sldId id="257" r:id="rId4"/>
    <p:sldId id="277" r:id="rId5"/>
    <p:sldId id="290" r:id="rId6"/>
    <p:sldId id="278" r:id="rId7"/>
    <p:sldId id="279" r:id="rId8"/>
    <p:sldId id="282" r:id="rId9"/>
    <p:sldId id="265" r:id="rId10"/>
    <p:sldId id="280" r:id="rId11"/>
    <p:sldId id="284" r:id="rId12"/>
    <p:sldId id="285" r:id="rId13"/>
    <p:sldId id="262" r:id="rId14"/>
    <p:sldId id="292" r:id="rId15"/>
    <p:sldId id="264" r:id="rId16"/>
    <p:sldId id="271" r:id="rId17"/>
    <p:sldId id="274" r:id="rId18"/>
    <p:sldId id="261" r:id="rId19"/>
    <p:sldId id="275" r:id="rId20"/>
    <p:sldId id="288" r:id="rId21"/>
    <p:sldId id="293" r:id="rId22"/>
    <p:sldId id="266"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45"/>
    <a:srgbClr val="485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27" autoAdjust="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BD1BF-B858-4EE5-BAC7-4E150CFDE69F}" type="datetimeFigureOut">
              <a:rPr lang="en-GB" smtClean="0"/>
              <a:t>16/09/2021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1C87C-B4F1-447D-8F08-3B4773AE565C}" type="slidenum">
              <a:rPr lang="en-GB" smtClean="0"/>
              <a:t>‹#›</a:t>
            </a:fld>
            <a:endParaRPr lang="en-GB"/>
          </a:p>
        </p:txBody>
      </p:sp>
    </p:spTree>
    <p:extLst>
      <p:ext uri="{BB962C8B-B14F-4D97-AF65-F5344CB8AC3E}">
        <p14:creationId xmlns:p14="http://schemas.microsoft.com/office/powerpoint/2010/main" val="36558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2</a:t>
            </a:fld>
            <a:endParaRPr lang="en-GB"/>
          </a:p>
        </p:txBody>
      </p:sp>
    </p:spTree>
    <p:extLst>
      <p:ext uri="{BB962C8B-B14F-4D97-AF65-F5344CB8AC3E}">
        <p14:creationId xmlns:p14="http://schemas.microsoft.com/office/powerpoint/2010/main" val="358928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61C87C-B4F1-447D-8F08-3B4773AE565C}" type="slidenum">
              <a:rPr lang="en-GB" smtClean="0"/>
              <a:t>3</a:t>
            </a:fld>
            <a:endParaRPr lang="en-GB"/>
          </a:p>
        </p:txBody>
      </p:sp>
    </p:spTree>
    <p:extLst>
      <p:ext uri="{BB962C8B-B14F-4D97-AF65-F5344CB8AC3E}">
        <p14:creationId xmlns:p14="http://schemas.microsoft.com/office/powerpoint/2010/main" val="83921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8</a:t>
            </a:fld>
            <a:endParaRPr lang="en-GB"/>
          </a:p>
        </p:txBody>
      </p:sp>
    </p:spTree>
    <p:extLst>
      <p:ext uri="{BB962C8B-B14F-4D97-AF65-F5344CB8AC3E}">
        <p14:creationId xmlns:p14="http://schemas.microsoft.com/office/powerpoint/2010/main" val="295662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9</a:t>
            </a:fld>
            <a:endParaRPr lang="en-GB"/>
          </a:p>
        </p:txBody>
      </p:sp>
    </p:spTree>
    <p:extLst>
      <p:ext uri="{BB962C8B-B14F-4D97-AF65-F5344CB8AC3E}">
        <p14:creationId xmlns:p14="http://schemas.microsoft.com/office/powerpoint/2010/main" val="60522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11</a:t>
            </a:fld>
            <a:endParaRPr lang="en-GB"/>
          </a:p>
        </p:txBody>
      </p:sp>
    </p:spTree>
    <p:extLst>
      <p:ext uri="{BB962C8B-B14F-4D97-AF65-F5344CB8AC3E}">
        <p14:creationId xmlns:p14="http://schemas.microsoft.com/office/powerpoint/2010/main" val="417937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12</a:t>
            </a:fld>
            <a:endParaRPr lang="en-GB"/>
          </a:p>
        </p:txBody>
      </p:sp>
    </p:spTree>
    <p:extLst>
      <p:ext uri="{BB962C8B-B14F-4D97-AF65-F5344CB8AC3E}">
        <p14:creationId xmlns:p14="http://schemas.microsoft.com/office/powerpoint/2010/main" val="62700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18</a:t>
            </a:fld>
            <a:endParaRPr lang="en-GB"/>
          </a:p>
        </p:txBody>
      </p:sp>
    </p:spTree>
    <p:extLst>
      <p:ext uri="{BB962C8B-B14F-4D97-AF65-F5344CB8AC3E}">
        <p14:creationId xmlns:p14="http://schemas.microsoft.com/office/powerpoint/2010/main" val="3768463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9516414F-3A72-424D-B6F4-C7D8FA08788A}" type="slidenum">
              <a:rPr lang="en-GB" smtClean="0"/>
              <a:pPr/>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35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380899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27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13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323975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35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40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153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9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12558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13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115566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16414F-3A72-424D-B6F4-C7D8FA08788A}" type="slidenum">
              <a:rPr lang="en-GB" smtClean="0"/>
              <a:pPr/>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87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16414F-3A72-424D-B6F4-C7D8FA08788A}" type="slidenum">
              <a:rPr lang="en-GB" smtClean="0"/>
              <a:pPr/>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49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210396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6414F-3A72-424D-B6F4-C7D8FA08788A}" type="slidenum">
              <a:rPr lang="en-GB" smtClean="0"/>
              <a:pPr/>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49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87BDBA-FFA2-4E49-ABDB-F78E2D7A4E92}" type="datetimeFigureOut">
              <a:rPr lang="en-GB" smtClean="0"/>
              <a:pPr/>
              <a:t>16/09/2021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197315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87BDBA-FFA2-4E49-ABDB-F78E2D7A4E92}" type="datetimeFigureOut">
              <a:rPr lang="en-GB" smtClean="0"/>
              <a:pPr/>
              <a:t>16/09/2021</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16414F-3A72-424D-B6F4-C7D8FA08788A}" type="slidenum">
              <a:rPr lang="en-GB" smtClean="0"/>
              <a:pPr/>
              <a:t>‹#›</a:t>
            </a:fld>
            <a:endParaRPr lang="en-GB"/>
          </a:p>
        </p:txBody>
      </p:sp>
    </p:spTree>
    <p:extLst>
      <p:ext uri="{BB962C8B-B14F-4D97-AF65-F5344CB8AC3E}">
        <p14:creationId xmlns:p14="http://schemas.microsoft.com/office/powerpoint/2010/main" val="2391189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34" y="4869160"/>
            <a:ext cx="8229600" cy="1143000"/>
          </a:xfrm>
        </p:spPr>
        <p:txBody>
          <a:bodyPr anchor="ctr">
            <a:normAutofit/>
          </a:bodyPr>
          <a:lstStyle/>
          <a:p>
            <a:pPr algn="ctr"/>
            <a:r>
              <a:rPr lang="en-GB" b="1" dirty="0" smtClean="0">
                <a:solidFill>
                  <a:srgbClr val="008845"/>
                </a:solidFill>
                <a:effectLst>
                  <a:outerShdw blurRad="38100" dist="38100" dir="2700000" algn="tl">
                    <a:srgbClr val="000000">
                      <a:alpha val="43137"/>
                    </a:srgbClr>
                  </a:outerShdw>
                </a:effectLst>
                <a:latin typeface="SassoonPrimaryInfant" pitchFamily="2" charset="0"/>
              </a:rPr>
              <a:t>KS2 Introduction Evening</a:t>
            </a:r>
            <a:endParaRPr lang="en-GB" b="1" dirty="0">
              <a:solidFill>
                <a:srgbClr val="008845"/>
              </a:solidFill>
              <a:effectLst>
                <a:outerShdw blurRad="38100" dist="38100" dir="2700000" algn="tl">
                  <a:srgbClr val="000000">
                    <a:alpha val="43137"/>
                  </a:srgbClr>
                </a:outerShdw>
              </a:effectLst>
              <a:latin typeface="SassoonPrimaryInfant" pitchFamily="2" charset="0"/>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3688" y="548680"/>
            <a:ext cx="5451092" cy="4725144"/>
          </a:xfrm>
          <a:prstGeom prst="rect">
            <a:avLst/>
          </a:prstGeom>
        </p:spPr>
      </p:pic>
    </p:spTree>
    <p:extLst>
      <p:ext uri="{BB962C8B-B14F-4D97-AF65-F5344CB8AC3E}">
        <p14:creationId xmlns:p14="http://schemas.microsoft.com/office/powerpoint/2010/main" val="944836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40"/>
            <a:ext cx="8229600" cy="1143000"/>
          </a:xfrm>
        </p:spPr>
        <p:txBody>
          <a:bodyPr/>
          <a:lstStyle/>
          <a:p>
            <a:pPr algn="ctr"/>
            <a:r>
              <a:rPr lang="en-GB" b="1" dirty="0" smtClean="0">
                <a:latin typeface="SassoonPrimaryInfant" pitchFamily="2" charset="0"/>
              </a:rPr>
              <a:t>Discovery topics this year</a:t>
            </a:r>
            <a:endParaRPr lang="en-GB" b="1" dirty="0">
              <a:latin typeface="SassoonPrimaryInfant" pitchFamily="2" charset="0"/>
            </a:endParaRPr>
          </a:p>
        </p:txBody>
      </p:sp>
      <p:sp>
        <p:nvSpPr>
          <p:cNvPr id="3" name="Content Placeholder 2"/>
          <p:cNvSpPr>
            <a:spLocks noGrp="1"/>
          </p:cNvSpPr>
          <p:nvPr>
            <p:ph idx="1"/>
          </p:nvPr>
        </p:nvSpPr>
        <p:spPr>
          <a:xfrm>
            <a:off x="611560" y="1829411"/>
            <a:ext cx="8229600" cy="2304256"/>
          </a:xfrm>
        </p:spPr>
        <p:txBody>
          <a:bodyPr>
            <a:noAutofit/>
          </a:bodyPr>
          <a:lstStyle/>
          <a:p>
            <a:pPr>
              <a:lnSpc>
                <a:spcPct val="120000"/>
              </a:lnSpc>
            </a:pPr>
            <a:r>
              <a:rPr lang="en-GB" sz="2400" dirty="0" smtClean="0">
                <a:latin typeface="SassoonPrimaryInfant" pitchFamily="2" charset="0"/>
              </a:rPr>
              <a:t>Key Stage 2 have one topic for each term.</a:t>
            </a:r>
            <a:endParaRPr lang="en-GB" sz="2800" dirty="0" smtClean="0">
              <a:latin typeface="SassoonPrimaryInfant" pitchFamily="2" charset="0"/>
            </a:endParaRPr>
          </a:p>
          <a:p>
            <a:pPr lvl="1">
              <a:lnSpc>
                <a:spcPct val="120000"/>
              </a:lnSpc>
            </a:pPr>
            <a:r>
              <a:rPr lang="en-GB" b="1" dirty="0" smtClean="0">
                <a:latin typeface="SassoonPrimaryInfant" pitchFamily="2" charset="0"/>
              </a:rPr>
              <a:t>Autumn 1: </a:t>
            </a:r>
            <a:r>
              <a:rPr lang="en-GB" dirty="0" smtClean="0">
                <a:latin typeface="SassoonPrimaryInfant" pitchFamily="2" charset="0"/>
              </a:rPr>
              <a:t>The </a:t>
            </a:r>
            <a:r>
              <a:rPr lang="en-GB" dirty="0" err="1" smtClean="0">
                <a:latin typeface="SassoonPrimaryInfant" pitchFamily="2" charset="0"/>
              </a:rPr>
              <a:t>Croods</a:t>
            </a:r>
            <a:endParaRPr lang="en-GB" dirty="0" smtClean="0">
              <a:latin typeface="SassoonPrimaryInfant" pitchFamily="2" charset="0"/>
            </a:endParaRPr>
          </a:p>
          <a:p>
            <a:pPr lvl="1">
              <a:lnSpc>
                <a:spcPct val="120000"/>
              </a:lnSpc>
            </a:pPr>
            <a:r>
              <a:rPr lang="en-GB" b="1" dirty="0" smtClean="0">
                <a:latin typeface="SassoonPrimaryInfant" pitchFamily="2" charset="0"/>
              </a:rPr>
              <a:t>Autumn 2: </a:t>
            </a:r>
            <a:r>
              <a:rPr lang="en-GB" dirty="0" smtClean="0">
                <a:latin typeface="SassoonPrimaryInfant" pitchFamily="2" charset="0"/>
              </a:rPr>
              <a:t>The Potteries.</a:t>
            </a:r>
            <a:endParaRPr lang="en-GB" b="1" dirty="0" smtClean="0">
              <a:latin typeface="SassoonPrimaryInfant" pitchFamily="2" charset="0"/>
            </a:endParaRPr>
          </a:p>
          <a:p>
            <a:pPr lvl="1">
              <a:lnSpc>
                <a:spcPct val="120000"/>
              </a:lnSpc>
            </a:pPr>
            <a:r>
              <a:rPr lang="en-GB" b="1" dirty="0" smtClean="0">
                <a:latin typeface="SassoonPrimaryInfant" pitchFamily="2" charset="0"/>
              </a:rPr>
              <a:t>Spring 1: </a:t>
            </a:r>
            <a:r>
              <a:rPr lang="en-GB" dirty="0" smtClean="0">
                <a:latin typeface="SassoonPrimaryInfant" pitchFamily="2" charset="0"/>
              </a:rPr>
              <a:t>Ratatouille </a:t>
            </a:r>
          </a:p>
          <a:p>
            <a:pPr lvl="1">
              <a:lnSpc>
                <a:spcPct val="120000"/>
              </a:lnSpc>
            </a:pPr>
            <a:r>
              <a:rPr lang="en-GB" b="1" dirty="0" smtClean="0">
                <a:latin typeface="SassoonPrimaryInfant" pitchFamily="2" charset="0"/>
              </a:rPr>
              <a:t>Spring 2</a:t>
            </a:r>
            <a:r>
              <a:rPr lang="en-GB" dirty="0" smtClean="0">
                <a:latin typeface="SassoonPrimaryInfant" pitchFamily="2" charset="0"/>
              </a:rPr>
              <a:t>: Countries of the world </a:t>
            </a:r>
          </a:p>
          <a:p>
            <a:pPr lvl="1">
              <a:lnSpc>
                <a:spcPct val="120000"/>
              </a:lnSpc>
            </a:pPr>
            <a:r>
              <a:rPr lang="en-GB" b="1" dirty="0" smtClean="0">
                <a:latin typeface="SassoonPrimaryInfant" pitchFamily="2" charset="0"/>
              </a:rPr>
              <a:t>Summer: </a:t>
            </a:r>
            <a:r>
              <a:rPr lang="en-GB" dirty="0" smtClean="0">
                <a:latin typeface="SassoonPrimaryInfant" pitchFamily="2" charset="0"/>
              </a:rPr>
              <a:t>The Wild, Wild West</a:t>
            </a:r>
          </a:p>
        </p:txBody>
      </p:sp>
      <p:sp>
        <p:nvSpPr>
          <p:cNvPr id="5" name="Content Placeholder 2"/>
          <p:cNvSpPr txBox="1">
            <a:spLocks/>
          </p:cNvSpPr>
          <p:nvPr/>
        </p:nvSpPr>
        <p:spPr>
          <a:xfrm>
            <a:off x="611560" y="5157192"/>
            <a:ext cx="8229600" cy="115212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pPr>
            <a:r>
              <a:rPr lang="en-GB" sz="2400" dirty="0" smtClean="0">
                <a:latin typeface="SassoonPrimaryInfant" pitchFamily="2" charset="0"/>
              </a:rPr>
              <a:t>Throughout the year, all areas of the National Curriculum for the relevant year group are covered via the Discovery topic.</a:t>
            </a:r>
          </a:p>
        </p:txBody>
      </p:sp>
      <p:pic>
        <p:nvPicPr>
          <p:cNvPr id="1026" name="Picture 2" descr="Image result for stone age man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92896"/>
            <a:ext cx="720080" cy="10106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rtoon ratatouil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998215"/>
            <a:ext cx="944968" cy="134406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9836" y="4149080"/>
            <a:ext cx="1229495" cy="102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512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40"/>
            <a:ext cx="8229600" cy="1143000"/>
          </a:xfrm>
        </p:spPr>
        <p:txBody>
          <a:bodyPr/>
          <a:lstStyle/>
          <a:p>
            <a:pPr algn="ctr"/>
            <a:r>
              <a:rPr lang="en-GB" b="1" dirty="0" smtClean="0">
                <a:latin typeface="SassoonPrimaryInfant" pitchFamily="2" charset="0"/>
              </a:rPr>
              <a:t>Promoting Independence</a:t>
            </a:r>
            <a:endParaRPr lang="en-GB" b="1" dirty="0">
              <a:latin typeface="SassoonPrimaryInfant" pitchFamily="2" charset="0"/>
            </a:endParaRPr>
          </a:p>
        </p:txBody>
      </p:sp>
      <p:sp>
        <p:nvSpPr>
          <p:cNvPr id="3" name="Content Placeholder 2"/>
          <p:cNvSpPr>
            <a:spLocks noGrp="1"/>
          </p:cNvSpPr>
          <p:nvPr>
            <p:ph idx="1"/>
          </p:nvPr>
        </p:nvSpPr>
        <p:spPr>
          <a:xfrm>
            <a:off x="683568" y="2492896"/>
            <a:ext cx="8003232" cy="3669040"/>
          </a:xfrm>
        </p:spPr>
        <p:txBody>
          <a:bodyPr>
            <a:noAutofit/>
          </a:bodyPr>
          <a:lstStyle/>
          <a:p>
            <a:pPr marL="0" indent="0" algn="just" fontAlgn="base">
              <a:buNone/>
            </a:pPr>
            <a:r>
              <a:rPr lang="en-US" sz="2000" dirty="0" smtClean="0">
                <a:latin typeface="SassoonPrimaryInfant" pitchFamily="2" charset="0"/>
              </a:rPr>
              <a:t>In </a:t>
            </a:r>
            <a:r>
              <a:rPr lang="en-US" sz="2000" dirty="0">
                <a:latin typeface="SassoonPrimaryInfant" pitchFamily="2" charset="0"/>
              </a:rPr>
              <a:t>all lessons we try to ensure children take responsibility for their </a:t>
            </a:r>
            <a:r>
              <a:rPr lang="en-US" sz="2000" dirty="0" smtClean="0">
                <a:latin typeface="SassoonPrimaryInfant" pitchFamily="2" charset="0"/>
              </a:rPr>
              <a:t>learning. We aim to promote independence in a variety of ways in the classroom, including:</a:t>
            </a:r>
          </a:p>
          <a:p>
            <a:pPr marL="0" indent="0" fontAlgn="base">
              <a:buNone/>
            </a:pPr>
            <a:endParaRPr lang="en-US" sz="2000" dirty="0">
              <a:latin typeface="SassoonPrimaryInfant" pitchFamily="2" charset="0"/>
            </a:endParaRPr>
          </a:p>
          <a:p>
            <a:pPr fontAlgn="base"/>
            <a:r>
              <a:rPr lang="en-US" sz="2000" dirty="0">
                <a:latin typeface="SassoonPrimaryInfant" pitchFamily="2" charset="0"/>
              </a:rPr>
              <a:t>Working walls</a:t>
            </a:r>
          </a:p>
          <a:p>
            <a:pPr fontAlgn="base"/>
            <a:r>
              <a:rPr lang="en-US" sz="2000" dirty="0" smtClean="0">
                <a:latin typeface="SassoonPrimaryInfant" pitchFamily="2" charset="0"/>
              </a:rPr>
              <a:t>Access to concrete equipment</a:t>
            </a:r>
          </a:p>
          <a:p>
            <a:pPr fontAlgn="base"/>
            <a:r>
              <a:rPr lang="en-US" sz="2000" dirty="0" smtClean="0">
                <a:latin typeface="SassoonPrimaryInfant" pitchFamily="2" charset="0"/>
              </a:rPr>
              <a:t>Word mats</a:t>
            </a:r>
          </a:p>
          <a:p>
            <a:pPr fontAlgn="base"/>
            <a:r>
              <a:rPr lang="en-US" sz="2000" dirty="0" smtClean="0">
                <a:latin typeface="SassoonPrimaryInfant" pitchFamily="2" charset="0"/>
              </a:rPr>
              <a:t>Peer assessment</a:t>
            </a:r>
            <a:endParaRPr lang="en-US" sz="2000" dirty="0">
              <a:latin typeface="SassoonPrimaryInfant" pitchFamily="2" charset="0"/>
            </a:endParaRPr>
          </a:p>
        </p:txBody>
      </p:sp>
      <p:pic>
        <p:nvPicPr>
          <p:cNvPr id="2050" name="Picture 2" descr="Image result for boy writing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00192" y="4055110"/>
            <a:ext cx="201622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654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07" y="980728"/>
            <a:ext cx="8229600" cy="749451"/>
          </a:xfrm>
        </p:spPr>
        <p:txBody>
          <a:bodyPr>
            <a:noAutofit/>
          </a:bodyPr>
          <a:lstStyle/>
          <a:p>
            <a:pPr algn="ctr"/>
            <a:r>
              <a:rPr lang="en-GB" sz="4000" b="1" dirty="0" smtClean="0">
                <a:latin typeface="SassoonPrimaryInfant" pitchFamily="2" charset="0"/>
              </a:rPr>
              <a:t>Happy learners make great progress!</a:t>
            </a:r>
            <a:endParaRPr lang="en-GB" sz="4000" b="1" dirty="0">
              <a:latin typeface="SassoonPrimaryInfant" pitchFamily="2" charset="0"/>
            </a:endParaRPr>
          </a:p>
        </p:txBody>
      </p:sp>
      <p:sp>
        <p:nvSpPr>
          <p:cNvPr id="3" name="Content Placeholder 2"/>
          <p:cNvSpPr>
            <a:spLocks noGrp="1"/>
          </p:cNvSpPr>
          <p:nvPr>
            <p:ph idx="1"/>
          </p:nvPr>
        </p:nvSpPr>
        <p:spPr>
          <a:xfrm>
            <a:off x="746287" y="2492896"/>
            <a:ext cx="7687950" cy="4173096"/>
          </a:xfrm>
        </p:spPr>
        <p:txBody>
          <a:bodyPr>
            <a:noAutofit/>
          </a:bodyPr>
          <a:lstStyle/>
          <a:p>
            <a:pPr marL="0" indent="0" algn="just" fontAlgn="base">
              <a:buNone/>
            </a:pPr>
            <a:r>
              <a:rPr lang="en-US" sz="2000" dirty="0" smtClean="0">
                <a:latin typeface="SassoonPrimaryInfant" pitchFamily="2" charset="0"/>
              </a:rPr>
              <a:t>Various activities throughout the school day focus on promoting the children’s wellbeing and allowing them to reflect on their learning, relationships and feelings for example:</a:t>
            </a:r>
          </a:p>
          <a:p>
            <a:pPr marL="0" indent="0" algn="just" fontAlgn="base">
              <a:buNone/>
            </a:pPr>
            <a:endParaRPr lang="en-US" sz="2000" dirty="0" smtClean="0">
              <a:latin typeface="SassoonPrimaryInfant" pitchFamily="2" charset="0"/>
            </a:endParaRPr>
          </a:p>
          <a:p>
            <a:pPr algn="just" fontAlgn="base"/>
            <a:r>
              <a:rPr lang="en-US" sz="2000" dirty="0" smtClean="0">
                <a:latin typeface="SassoonPrimaryInfant" pitchFamily="2" charset="0"/>
              </a:rPr>
              <a:t>Emotion boards</a:t>
            </a:r>
          </a:p>
          <a:p>
            <a:pPr algn="just" fontAlgn="base"/>
            <a:r>
              <a:rPr lang="en-US" sz="2000" dirty="0" smtClean="0">
                <a:latin typeface="SassoonPrimaryInfant" pitchFamily="2" charset="0"/>
              </a:rPr>
              <a:t>Worry </a:t>
            </a:r>
            <a:r>
              <a:rPr lang="en-US" sz="2000" dirty="0">
                <a:latin typeface="SassoonPrimaryInfant" pitchFamily="2" charset="0"/>
              </a:rPr>
              <a:t>boxes</a:t>
            </a:r>
          </a:p>
          <a:p>
            <a:pPr algn="just" fontAlgn="base"/>
            <a:r>
              <a:rPr lang="en-US" sz="2000" dirty="0">
                <a:latin typeface="SassoonPrimaryInfant" pitchFamily="2" charset="0"/>
              </a:rPr>
              <a:t>Circle </a:t>
            </a:r>
            <a:r>
              <a:rPr lang="en-US" sz="2000" dirty="0" smtClean="0">
                <a:latin typeface="SassoonPrimaryInfant" pitchFamily="2" charset="0"/>
              </a:rPr>
              <a:t>times</a:t>
            </a:r>
          </a:p>
          <a:p>
            <a:pPr algn="just" fontAlgn="base"/>
            <a:r>
              <a:rPr lang="en-US" sz="2000" dirty="0" smtClean="0">
                <a:latin typeface="SassoonPrimaryInfant" pitchFamily="2" charset="0"/>
              </a:rPr>
              <a:t>Assemblies</a:t>
            </a:r>
            <a:endParaRPr lang="en-US" sz="2000" dirty="0">
              <a:latin typeface="SassoonPrimaryInfant"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907" y="4725144"/>
            <a:ext cx="3650330" cy="1335413"/>
          </a:xfrm>
          <a:prstGeom prst="rect">
            <a:avLst/>
          </a:prstGeom>
        </p:spPr>
      </p:pic>
    </p:spTree>
    <p:extLst>
      <p:ext uri="{BB962C8B-B14F-4D97-AF65-F5344CB8AC3E}">
        <p14:creationId xmlns:p14="http://schemas.microsoft.com/office/powerpoint/2010/main" val="2220716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87104"/>
            <a:ext cx="8229600" cy="753664"/>
          </a:xfrm>
        </p:spPr>
        <p:txBody>
          <a:bodyPr anchor="ctr">
            <a:normAutofit/>
          </a:bodyPr>
          <a:lstStyle/>
          <a:p>
            <a:pPr algn="ctr"/>
            <a:r>
              <a:rPr lang="en-GB" b="1" dirty="0" smtClean="0">
                <a:latin typeface="SassoonPrimaryInfant" pitchFamily="2" charset="0"/>
              </a:rPr>
              <a:t>Assessment</a:t>
            </a:r>
            <a:endParaRPr lang="en-GB" b="1" dirty="0">
              <a:latin typeface="SassoonPrimaryInfant" pitchFamily="2" charset="0"/>
            </a:endParaRPr>
          </a:p>
        </p:txBody>
      </p:sp>
      <p:sp>
        <p:nvSpPr>
          <p:cNvPr id="3" name="Content Placeholder 2"/>
          <p:cNvSpPr>
            <a:spLocks noGrp="1"/>
          </p:cNvSpPr>
          <p:nvPr>
            <p:ph idx="1"/>
          </p:nvPr>
        </p:nvSpPr>
        <p:spPr>
          <a:xfrm>
            <a:off x="671444" y="1374209"/>
            <a:ext cx="7725544" cy="4680520"/>
          </a:xfrm>
        </p:spPr>
        <p:txBody>
          <a:bodyPr>
            <a:normAutofit fontScale="92500" lnSpcReduction="20000"/>
          </a:bodyPr>
          <a:lstStyle/>
          <a:p>
            <a:pPr algn="just"/>
            <a:r>
              <a:rPr lang="en-GB" dirty="0" smtClean="0">
                <a:latin typeface="SassoonPrimaryInfant" pitchFamily="2" charset="0"/>
              </a:rPr>
              <a:t>Ongoing assessment happens throughout the term.</a:t>
            </a:r>
          </a:p>
          <a:p>
            <a:pPr algn="just"/>
            <a:r>
              <a:rPr lang="en-GB" dirty="0" smtClean="0">
                <a:latin typeface="SassoonPrimaryInfant" pitchFamily="2" charset="0"/>
              </a:rPr>
              <a:t>You will receive a termly report identifying the attainment and progress of your child in reading, writing and maths.</a:t>
            </a:r>
          </a:p>
          <a:p>
            <a:pPr marL="0" indent="0">
              <a:buNone/>
            </a:pPr>
            <a:endParaRPr lang="en-GB" dirty="0">
              <a:latin typeface="SassoonPrimaryInfant" pitchFamily="2" charset="0"/>
            </a:endParaRPr>
          </a:p>
          <a:p>
            <a:pPr marL="0" indent="0" algn="just">
              <a:buNone/>
            </a:pPr>
            <a:r>
              <a:rPr lang="en-GB" dirty="0" smtClean="0">
                <a:latin typeface="SassoonPrimaryInfant" pitchFamily="2" charset="0"/>
              </a:rPr>
              <a:t>‘Tiger Learning’ is also reported and shows how your child is progressing with a range of skills which support how they learn and work with others.</a:t>
            </a:r>
          </a:p>
          <a:p>
            <a:r>
              <a:rPr lang="en-GB" b="1" dirty="0" smtClean="0">
                <a:latin typeface="SassoonPrimaryInfant" pitchFamily="2" charset="0"/>
              </a:rPr>
              <a:t>T</a:t>
            </a:r>
            <a:r>
              <a:rPr lang="en-GB" dirty="0" smtClean="0">
                <a:latin typeface="SassoonPrimaryInfant" pitchFamily="2" charset="0"/>
              </a:rPr>
              <a:t> – Travis works hard</a:t>
            </a:r>
          </a:p>
          <a:p>
            <a:r>
              <a:rPr lang="en-GB" b="1" dirty="0" smtClean="0">
                <a:latin typeface="SassoonPrimaryInfant" pitchFamily="2" charset="0"/>
              </a:rPr>
              <a:t>I</a:t>
            </a:r>
            <a:r>
              <a:rPr lang="en-GB" dirty="0" smtClean="0">
                <a:latin typeface="SassoonPrimaryInfant" pitchFamily="2" charset="0"/>
              </a:rPr>
              <a:t> – Indi ignores distractions</a:t>
            </a:r>
          </a:p>
          <a:p>
            <a:r>
              <a:rPr lang="en-GB" b="1" dirty="0" smtClean="0">
                <a:latin typeface="SassoonPrimaryInfant" pitchFamily="2" charset="0"/>
              </a:rPr>
              <a:t>G</a:t>
            </a:r>
            <a:r>
              <a:rPr lang="en-GB" dirty="0" smtClean="0">
                <a:latin typeface="SassoonPrimaryInfant" pitchFamily="2" charset="0"/>
              </a:rPr>
              <a:t> – Gustav works well in a group</a:t>
            </a:r>
          </a:p>
          <a:p>
            <a:r>
              <a:rPr lang="en-GB" b="1" dirty="0" smtClean="0">
                <a:latin typeface="SassoonPrimaryInfant" pitchFamily="2" charset="0"/>
              </a:rPr>
              <a:t>E </a:t>
            </a:r>
            <a:r>
              <a:rPr lang="en-GB" dirty="0" smtClean="0">
                <a:latin typeface="SassoonPrimaryInfant" pitchFamily="2" charset="0"/>
              </a:rPr>
              <a:t>– Enid is enthusiastic</a:t>
            </a:r>
          </a:p>
          <a:p>
            <a:r>
              <a:rPr lang="en-GB" b="1" dirty="0" smtClean="0">
                <a:latin typeface="SassoonPrimaryInfant" pitchFamily="2" charset="0"/>
              </a:rPr>
              <a:t>R </a:t>
            </a:r>
            <a:r>
              <a:rPr lang="en-GB" dirty="0" smtClean="0">
                <a:latin typeface="SassoonPrimaryInfant" pitchFamily="2" charset="0"/>
              </a:rPr>
              <a:t>– Rita takes risks with learning</a:t>
            </a:r>
          </a:p>
          <a:p>
            <a:pPr marL="0" indent="0">
              <a:buNone/>
            </a:pPr>
            <a:endParaRPr lang="en-GB" dirty="0">
              <a:latin typeface="SassoonPrimaryInfant" pitchFamily="2" charset="0"/>
            </a:endParaRPr>
          </a:p>
        </p:txBody>
      </p:sp>
      <p:pic>
        <p:nvPicPr>
          <p:cNvPr id="7170" name="Picture 2" descr="C:\Users\staff29.OXHEY\AppData\Local\Microsoft\Windows\Temporary Internet Files\Content.IE5\O8JIM0P9\Tig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509120"/>
            <a:ext cx="2157228" cy="182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4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067" y="764704"/>
            <a:ext cx="6798734" cy="878436"/>
          </a:xfrm>
        </p:spPr>
        <p:txBody>
          <a:bodyPr/>
          <a:lstStyle/>
          <a:p>
            <a:r>
              <a:rPr lang="en-GB" u="sng" dirty="0" smtClean="0"/>
              <a:t>Multiplication Check Y4</a:t>
            </a:r>
            <a:endParaRPr lang="en-GB" u="sng" dirty="0"/>
          </a:p>
        </p:txBody>
      </p:sp>
      <p:sp>
        <p:nvSpPr>
          <p:cNvPr id="3" name="Content Placeholder 2"/>
          <p:cNvSpPr>
            <a:spLocks noGrp="1"/>
          </p:cNvSpPr>
          <p:nvPr>
            <p:ph idx="1"/>
          </p:nvPr>
        </p:nvSpPr>
        <p:spPr>
          <a:xfrm>
            <a:off x="1178764" y="2060848"/>
            <a:ext cx="6793037" cy="3960440"/>
          </a:xfrm>
        </p:spPr>
        <p:txBody>
          <a:bodyPr>
            <a:normAutofit fontScale="85000" lnSpcReduction="20000"/>
          </a:bodyPr>
          <a:lstStyle/>
          <a:p>
            <a:r>
              <a:rPr lang="en-GB" dirty="0"/>
              <a:t>C</a:t>
            </a:r>
            <a:r>
              <a:rPr lang="en-GB" dirty="0" smtClean="0"/>
              <a:t>hildren in Y4 are required to take the test</a:t>
            </a:r>
          </a:p>
          <a:p>
            <a:r>
              <a:rPr lang="en-GB" dirty="0" smtClean="0"/>
              <a:t>It takes place during the month of June and we have a three week window to complete the test</a:t>
            </a:r>
          </a:p>
          <a:p>
            <a:r>
              <a:rPr lang="en-GB" dirty="0" smtClean="0"/>
              <a:t>The children sit the test on a computer/laptop/electronic device and have 25 questions to answer in under 6 seconds per question</a:t>
            </a:r>
          </a:p>
          <a:p>
            <a:r>
              <a:rPr lang="en-GB" dirty="0" smtClean="0"/>
              <a:t>Children need to be confident in all of the 12x tables as the questions are random and are designed to test understanding of all these</a:t>
            </a:r>
          </a:p>
          <a:p>
            <a:r>
              <a:rPr lang="en-GB" dirty="0" smtClean="0"/>
              <a:t>We will ensure that children are prepared for this and that they feel relaxed and comfortable</a:t>
            </a:r>
          </a:p>
          <a:p>
            <a:r>
              <a:rPr lang="en-GB" dirty="0" smtClean="0"/>
              <a:t>Please practise times table with your children – </a:t>
            </a:r>
            <a:r>
              <a:rPr lang="en-GB" dirty="0" err="1" smtClean="0"/>
              <a:t>TTtrockstars</a:t>
            </a:r>
            <a:r>
              <a:rPr lang="en-GB" dirty="0" smtClean="0"/>
              <a:t> is great for building speed as is Maths Frame</a:t>
            </a:r>
            <a:endParaRPr lang="en-GB" dirty="0"/>
          </a:p>
        </p:txBody>
      </p:sp>
    </p:spTree>
    <p:extLst>
      <p:ext uri="{BB962C8B-B14F-4D97-AF65-F5344CB8AC3E}">
        <p14:creationId xmlns:p14="http://schemas.microsoft.com/office/powerpoint/2010/main" val="407944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1540" y="980728"/>
            <a:ext cx="8229600" cy="638944"/>
          </a:xfrm>
          <a:prstGeom prst="rect">
            <a:avLst/>
          </a:prstGeom>
        </p:spPr>
        <p:txBody>
          <a:bodyPr vert="horz" lIns="0" rIns="0" bIns="0" anchor="b">
            <a:normAutofit fontScale="9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GB" b="1" dirty="0" smtClean="0">
                <a:latin typeface="SassoonPrimaryInfant" pitchFamily="2" charset="0"/>
              </a:rPr>
              <a:t>Homework</a:t>
            </a:r>
            <a:endParaRPr lang="en-GB" b="1" dirty="0">
              <a:latin typeface="SassoonPrimaryInfant" pitchFamily="2" charset="0"/>
            </a:endParaRPr>
          </a:p>
        </p:txBody>
      </p:sp>
      <p:sp>
        <p:nvSpPr>
          <p:cNvPr id="6" name="Content Placeholder 2"/>
          <p:cNvSpPr txBox="1">
            <a:spLocks/>
          </p:cNvSpPr>
          <p:nvPr/>
        </p:nvSpPr>
        <p:spPr>
          <a:xfrm>
            <a:off x="693912" y="2640360"/>
            <a:ext cx="7704856" cy="468052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en-GB" sz="2000" dirty="0" smtClean="0">
                <a:latin typeface="SassoonPrimaryInfant" pitchFamily="2" charset="0"/>
              </a:rPr>
              <a:t>Children will receive a homework menu at </a:t>
            </a:r>
            <a:r>
              <a:rPr lang="en-GB" sz="2000" b="1" dirty="0" smtClean="0">
                <a:latin typeface="SassoonPrimaryInfant" pitchFamily="2" charset="0"/>
              </a:rPr>
              <a:t>the start of each half term</a:t>
            </a:r>
            <a:r>
              <a:rPr lang="en-GB" sz="2000" dirty="0" smtClean="0">
                <a:latin typeface="SassoonPrimaryInfant" pitchFamily="2" charset="0"/>
              </a:rPr>
              <a:t>. </a:t>
            </a:r>
          </a:p>
          <a:p>
            <a:pPr algn="just"/>
            <a:r>
              <a:rPr lang="en-GB" sz="2000" dirty="0" smtClean="0">
                <a:latin typeface="SassoonPrimaryInfant" pitchFamily="2" charset="0"/>
              </a:rPr>
              <a:t>The menu will offer a variety of activities based on the children’s current topic and will cover all areas of learning.</a:t>
            </a:r>
          </a:p>
          <a:p>
            <a:pPr algn="just"/>
            <a:r>
              <a:rPr lang="en-GB" sz="2000" dirty="0" smtClean="0">
                <a:latin typeface="SassoonPrimaryInfant" pitchFamily="2" charset="0"/>
              </a:rPr>
              <a:t>Children are asked to complete </a:t>
            </a:r>
            <a:r>
              <a:rPr lang="en-GB" sz="2000" b="1" dirty="0" smtClean="0">
                <a:latin typeface="SassoonPrimaryInfant" pitchFamily="2" charset="0"/>
              </a:rPr>
              <a:t>one activity every other week</a:t>
            </a:r>
            <a:r>
              <a:rPr lang="en-GB" sz="2000" dirty="0" smtClean="0">
                <a:latin typeface="SassoonPrimaryInfant" pitchFamily="2" charset="0"/>
              </a:rPr>
              <a:t>, and can choose one of the activities from the menu across the half term. </a:t>
            </a:r>
          </a:p>
          <a:p>
            <a:pPr algn="just"/>
            <a:r>
              <a:rPr lang="en-GB" sz="2000" dirty="0" smtClean="0">
                <a:latin typeface="SassoonPrimaryInfant" pitchFamily="2" charset="0"/>
              </a:rPr>
              <a:t>Children to return their homework each week by </a:t>
            </a:r>
            <a:r>
              <a:rPr lang="en-GB" sz="2000" b="1" dirty="0" smtClean="0">
                <a:latin typeface="SassoonPrimaryInfant" pitchFamily="2" charset="0"/>
              </a:rPr>
              <a:t>Wednesday </a:t>
            </a:r>
            <a:r>
              <a:rPr lang="en-GB" sz="2000" dirty="0" smtClean="0">
                <a:latin typeface="SassoonPrimaryInfant" pitchFamily="2" charset="0"/>
              </a:rPr>
              <a:t> so that it can be marked.</a:t>
            </a:r>
          </a:p>
          <a:p>
            <a:pPr algn="just"/>
            <a:r>
              <a:rPr lang="en-GB" sz="2000" dirty="0" smtClean="0">
                <a:latin typeface="SassoonPrimaryInfant" pitchFamily="2" charset="0"/>
              </a:rPr>
              <a:t>Every other week there will be English and Maths basic skills homework set.</a:t>
            </a: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4248" y="150912"/>
            <a:ext cx="1659632" cy="1659632"/>
          </a:xfrm>
          <a:prstGeom prst="rect">
            <a:avLst/>
          </a:prstGeom>
        </p:spPr>
      </p:pic>
    </p:spTree>
    <p:extLst>
      <p:ext uri="{BB962C8B-B14F-4D97-AF65-F5344CB8AC3E}">
        <p14:creationId xmlns:p14="http://schemas.microsoft.com/office/powerpoint/2010/main" val="35331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79"/>
            <a:ext cx="8229600" cy="1152129"/>
          </a:xfrm>
        </p:spPr>
        <p:txBody>
          <a:bodyPr/>
          <a:lstStyle/>
          <a:p>
            <a:pPr algn="ctr"/>
            <a:r>
              <a:rPr lang="en-GB" b="1" dirty="0" smtClean="0">
                <a:latin typeface="SassoonPrimaryInfant" pitchFamily="2" charset="0"/>
              </a:rPr>
              <a:t>Spellings</a:t>
            </a:r>
            <a:endParaRPr lang="en-GB" b="1" dirty="0">
              <a:latin typeface="SassoonPrimaryInfant" pitchFamily="2" charset="0"/>
            </a:endParaRPr>
          </a:p>
        </p:txBody>
      </p:sp>
      <p:sp>
        <p:nvSpPr>
          <p:cNvPr id="3" name="Content Placeholder 2"/>
          <p:cNvSpPr>
            <a:spLocks noGrp="1"/>
          </p:cNvSpPr>
          <p:nvPr>
            <p:ph idx="1"/>
          </p:nvPr>
        </p:nvSpPr>
        <p:spPr>
          <a:xfrm>
            <a:off x="899592" y="2286472"/>
            <a:ext cx="7725544" cy="3936189"/>
          </a:xfrm>
        </p:spPr>
        <p:txBody>
          <a:bodyPr>
            <a:normAutofit/>
          </a:bodyPr>
          <a:lstStyle/>
          <a:p>
            <a:pPr>
              <a:lnSpc>
                <a:spcPct val="120000"/>
              </a:lnSpc>
            </a:pPr>
            <a:r>
              <a:rPr lang="en-GB" dirty="0" smtClean="0">
                <a:latin typeface="SassoonPrimaryInfant" pitchFamily="2" charset="0"/>
              </a:rPr>
              <a:t>Spellings are sent home on </a:t>
            </a:r>
            <a:r>
              <a:rPr lang="en-GB" b="1" dirty="0" smtClean="0">
                <a:latin typeface="SassoonPrimaryInfant" pitchFamily="2" charset="0"/>
              </a:rPr>
              <a:t>Friday</a:t>
            </a:r>
            <a:r>
              <a:rPr lang="en-GB" dirty="0" smtClean="0">
                <a:latin typeface="SassoonPrimaryInfant" pitchFamily="2" charset="0"/>
              </a:rPr>
              <a:t>. </a:t>
            </a:r>
          </a:p>
          <a:p>
            <a:pPr>
              <a:lnSpc>
                <a:spcPct val="120000"/>
              </a:lnSpc>
            </a:pPr>
            <a:r>
              <a:rPr lang="en-GB" dirty="0" smtClean="0">
                <a:latin typeface="SassoonPrimaryInfant" pitchFamily="2" charset="0"/>
              </a:rPr>
              <a:t>Children will have a combination of common exception words, and spelling patterns they are learning in class.</a:t>
            </a:r>
          </a:p>
          <a:p>
            <a:pPr>
              <a:lnSpc>
                <a:spcPct val="120000"/>
              </a:lnSpc>
            </a:pPr>
            <a:r>
              <a:rPr lang="en-GB" dirty="0">
                <a:latin typeface="SassoonPrimaryInfant" pitchFamily="2" charset="0"/>
              </a:rPr>
              <a:t>Please support your child with learning the </a:t>
            </a:r>
            <a:r>
              <a:rPr lang="en-GB" dirty="0" smtClean="0">
                <a:latin typeface="SassoonPrimaryInfant" pitchFamily="2" charset="0"/>
              </a:rPr>
              <a:t>spelling </a:t>
            </a:r>
            <a:r>
              <a:rPr lang="en-GB" dirty="0">
                <a:latin typeface="SassoonPrimaryInfant" pitchFamily="2" charset="0"/>
              </a:rPr>
              <a:t>patterns at </a:t>
            </a:r>
            <a:r>
              <a:rPr lang="en-GB" dirty="0" smtClean="0">
                <a:latin typeface="SassoonPrimaryInfant" pitchFamily="2" charset="0"/>
              </a:rPr>
              <a:t>home, and encouraging them to write them within a sentence.</a:t>
            </a:r>
          </a:p>
          <a:p>
            <a:pPr>
              <a:lnSpc>
                <a:spcPct val="120000"/>
              </a:lnSpc>
            </a:pPr>
            <a:r>
              <a:rPr lang="en-GB" dirty="0" smtClean="0">
                <a:latin typeface="SassoonPrimaryInfant" pitchFamily="2" charset="0"/>
              </a:rPr>
              <a:t>The test will take place every </a:t>
            </a:r>
            <a:r>
              <a:rPr lang="en-GB" b="1" dirty="0" smtClean="0">
                <a:latin typeface="SassoonPrimaryInfant" pitchFamily="2" charset="0"/>
              </a:rPr>
              <a:t>Thursday</a:t>
            </a:r>
            <a:r>
              <a:rPr lang="en-GB" dirty="0" smtClean="0">
                <a:latin typeface="SassoonPrimaryInfant" pitchFamily="2" charset="0"/>
              </a:rPr>
              <a:t>. </a:t>
            </a:r>
          </a:p>
        </p:txBody>
      </p:sp>
      <p:pic>
        <p:nvPicPr>
          <p:cNvPr id="4" name="Picture 3" descr="Strathcona Beekeepers: The Beekeepers' Libra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5615" y="836712"/>
            <a:ext cx="1152128" cy="1449761"/>
          </a:xfrm>
          <a:prstGeom prst="rect">
            <a:avLst/>
          </a:prstGeom>
        </p:spPr>
      </p:pic>
    </p:spTree>
    <p:extLst>
      <p:ext uri="{BB962C8B-B14F-4D97-AF65-F5344CB8AC3E}">
        <p14:creationId xmlns:p14="http://schemas.microsoft.com/office/powerpoint/2010/main" val="1554877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pPr algn="ctr"/>
            <a:r>
              <a:rPr lang="en-GB" b="1" dirty="0" smtClean="0">
                <a:latin typeface="SassoonPrimaryInfant" pitchFamily="2" charset="0"/>
              </a:rPr>
              <a:t>Learning Online</a:t>
            </a:r>
            <a:endParaRPr lang="en-GB" b="1" dirty="0">
              <a:latin typeface="SassoonPrimaryInfant" pitchFamily="2" charset="0"/>
            </a:endParaRPr>
          </a:p>
        </p:txBody>
      </p:sp>
      <p:sp>
        <p:nvSpPr>
          <p:cNvPr id="3" name="Content Placeholder 2"/>
          <p:cNvSpPr>
            <a:spLocks noGrp="1"/>
          </p:cNvSpPr>
          <p:nvPr>
            <p:ph idx="1"/>
          </p:nvPr>
        </p:nvSpPr>
        <p:spPr>
          <a:xfrm>
            <a:off x="755576" y="1484784"/>
            <a:ext cx="7565561" cy="4737878"/>
          </a:xfrm>
        </p:spPr>
        <p:txBody>
          <a:bodyPr>
            <a:normAutofit/>
          </a:bodyPr>
          <a:lstStyle/>
          <a:p>
            <a:pPr algn="just">
              <a:lnSpc>
                <a:spcPct val="120000"/>
              </a:lnSpc>
            </a:pPr>
            <a:r>
              <a:rPr lang="en-GB" dirty="0" smtClean="0">
                <a:latin typeface="SassoonPrimaryInfant" pitchFamily="2" charset="0"/>
              </a:rPr>
              <a:t>The school subscribes to several online learning providers: </a:t>
            </a:r>
            <a:r>
              <a:rPr lang="en-GB" i="1" dirty="0" smtClean="0">
                <a:latin typeface="SassoonPrimaryInfant" pitchFamily="2" charset="0"/>
              </a:rPr>
              <a:t>My Maths </a:t>
            </a:r>
            <a:r>
              <a:rPr lang="en-GB" dirty="0" smtClean="0">
                <a:latin typeface="SassoonPrimaryInfant" pitchFamily="2" charset="0"/>
              </a:rPr>
              <a:t>and </a:t>
            </a:r>
            <a:r>
              <a:rPr lang="en-GB" i="1" dirty="0" smtClean="0">
                <a:latin typeface="SassoonPrimaryInfant" pitchFamily="2" charset="0"/>
              </a:rPr>
              <a:t>Times Tables Rockstars</a:t>
            </a:r>
            <a:r>
              <a:rPr lang="en-GB" dirty="0" smtClean="0">
                <a:latin typeface="SassoonPrimaryInfant" pitchFamily="2" charset="0"/>
              </a:rPr>
              <a:t>.</a:t>
            </a:r>
          </a:p>
          <a:p>
            <a:pPr algn="just">
              <a:lnSpc>
                <a:spcPct val="120000"/>
              </a:lnSpc>
            </a:pPr>
            <a:r>
              <a:rPr lang="en-GB" dirty="0" smtClean="0">
                <a:latin typeface="SassoonPrimaryInfant" pitchFamily="2" charset="0"/>
              </a:rPr>
              <a:t>Children can access these at home at any time; there are lots of fun games and activities to support your child’s learning.</a:t>
            </a:r>
          </a:p>
          <a:p>
            <a:pPr algn="just">
              <a:lnSpc>
                <a:spcPct val="120000"/>
              </a:lnSpc>
            </a:pPr>
            <a:r>
              <a:rPr lang="en-GB" dirty="0" smtClean="0">
                <a:latin typeface="SassoonPrimaryInfant" pitchFamily="2" charset="0"/>
              </a:rPr>
              <a:t>A personal log-in and password for these online resources will be added to </a:t>
            </a:r>
            <a:r>
              <a:rPr lang="en-GB" b="1" dirty="0" smtClean="0">
                <a:latin typeface="SassoonPrimaryInfant" pitchFamily="2" charset="0"/>
              </a:rPr>
              <a:t>the front of your child’s planner</a:t>
            </a:r>
            <a:r>
              <a:rPr lang="en-GB" dirty="0" smtClean="0">
                <a:latin typeface="SassoonPrimaryInfant" pitchFamily="2" charset="0"/>
              </a:rPr>
              <a:t>.</a:t>
            </a:r>
          </a:p>
          <a:p>
            <a:pPr marL="0" indent="0" algn="just">
              <a:lnSpc>
                <a:spcPct val="120000"/>
              </a:lnSpc>
              <a:buNone/>
            </a:pPr>
            <a:endParaRPr lang="en-GB" dirty="0" smtClean="0">
              <a:latin typeface="SassoonPrimaryInfant" pitchFamily="2" charset="0"/>
            </a:endParaRPr>
          </a:p>
          <a:p>
            <a:pPr algn="just">
              <a:lnSpc>
                <a:spcPct val="120000"/>
              </a:lnSpc>
            </a:pPr>
            <a:endParaRPr lang="en-GB" dirty="0" smtClean="0">
              <a:latin typeface="SassoonPrimaryInfant" pitchFamily="2" charset="0"/>
            </a:endParaRPr>
          </a:p>
        </p:txBody>
      </p:sp>
      <p:pic>
        <p:nvPicPr>
          <p:cNvPr id="4" name="Picture 3" descr="Now &amp; then by Nica | Welcome to Junior 2 2014"/>
          <p:cNvPicPr>
            <a:picLocks noChangeAspect="1"/>
          </p:cNvPicPr>
          <p:nvPr/>
        </p:nvPicPr>
        <p:blipFill rotWithShape="1">
          <a:blip r:embed="rId2" cstate="print">
            <a:extLst>
              <a:ext uri="{28A0092B-C50C-407E-A947-70E740481C1C}">
                <a14:useLocalDpi xmlns:a14="http://schemas.microsoft.com/office/drawing/2010/main" val="0"/>
              </a:ext>
            </a:extLst>
          </a:blip>
          <a:srcRect b="5450"/>
          <a:stretch/>
        </p:blipFill>
        <p:spPr>
          <a:xfrm>
            <a:off x="7668344" y="836712"/>
            <a:ext cx="652793" cy="648072"/>
          </a:xfrm>
          <a:prstGeom prst="rect">
            <a:avLst/>
          </a:prstGeom>
        </p:spPr>
      </p:pic>
    </p:spTree>
    <p:extLst>
      <p:ext uri="{BB962C8B-B14F-4D97-AF65-F5344CB8AC3E}">
        <p14:creationId xmlns:p14="http://schemas.microsoft.com/office/powerpoint/2010/main" val="1475984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57479"/>
          </a:xfrm>
        </p:spPr>
        <p:txBody>
          <a:bodyPr/>
          <a:lstStyle/>
          <a:p>
            <a:pPr algn="ctr"/>
            <a:r>
              <a:rPr lang="en-GB" b="1" dirty="0" smtClean="0">
                <a:latin typeface="SassoonPrimaryInfant" pitchFamily="2" charset="0"/>
              </a:rPr>
              <a:t>P.E</a:t>
            </a:r>
            <a:r>
              <a:rPr lang="en-GB" dirty="0" smtClean="0"/>
              <a:t>.</a:t>
            </a:r>
            <a:endParaRPr lang="en-GB" dirty="0"/>
          </a:p>
        </p:txBody>
      </p:sp>
      <p:sp>
        <p:nvSpPr>
          <p:cNvPr id="3" name="Content Placeholder 2"/>
          <p:cNvSpPr>
            <a:spLocks noGrp="1"/>
          </p:cNvSpPr>
          <p:nvPr>
            <p:ph idx="1"/>
          </p:nvPr>
        </p:nvSpPr>
        <p:spPr>
          <a:xfrm>
            <a:off x="755576" y="1772816"/>
            <a:ext cx="7848872" cy="4464496"/>
          </a:xfrm>
        </p:spPr>
        <p:txBody>
          <a:bodyPr>
            <a:normAutofit fontScale="47500" lnSpcReduction="20000"/>
          </a:bodyPr>
          <a:lstStyle/>
          <a:p>
            <a:pPr marL="0" indent="0">
              <a:buNone/>
            </a:pPr>
            <a:r>
              <a:rPr lang="en-GB" sz="3300" dirty="0" smtClean="0">
                <a:latin typeface="SassoonPrimaryInfant" pitchFamily="2" charset="0"/>
              </a:rPr>
              <a:t>P.E. in Key Stage 2 takes place on a </a:t>
            </a:r>
            <a:r>
              <a:rPr lang="en-GB" sz="3300" b="1" dirty="0" smtClean="0">
                <a:latin typeface="SassoonPrimaryInfant" pitchFamily="2" charset="0"/>
              </a:rPr>
              <a:t>Tuesday</a:t>
            </a:r>
            <a:r>
              <a:rPr lang="en-GB" sz="3300" dirty="0" smtClean="0">
                <a:latin typeface="SassoonPrimaryInfant" pitchFamily="2" charset="0"/>
              </a:rPr>
              <a:t> afternoon.</a:t>
            </a:r>
          </a:p>
          <a:p>
            <a:pPr marL="0" indent="0">
              <a:buNone/>
            </a:pPr>
            <a:r>
              <a:rPr lang="en-GB" sz="3300" dirty="0" smtClean="0">
                <a:latin typeface="SassoonPrimaryInfant" pitchFamily="2" charset="0"/>
              </a:rPr>
              <a:t>Throughout the year, children will take part in:</a:t>
            </a:r>
          </a:p>
          <a:p>
            <a:r>
              <a:rPr lang="en-GB" sz="3300" dirty="0" smtClean="0">
                <a:latin typeface="SassoonPrimaryInfant" pitchFamily="2" charset="0"/>
              </a:rPr>
              <a:t>Invasion Games</a:t>
            </a:r>
          </a:p>
          <a:p>
            <a:r>
              <a:rPr lang="en-GB" sz="3300" dirty="0" smtClean="0">
                <a:latin typeface="SassoonPrimaryInfant" pitchFamily="2" charset="0"/>
              </a:rPr>
              <a:t>Dance</a:t>
            </a:r>
          </a:p>
          <a:p>
            <a:r>
              <a:rPr lang="en-GB" sz="3300" dirty="0" smtClean="0">
                <a:latin typeface="SassoonPrimaryInfant" pitchFamily="2" charset="0"/>
              </a:rPr>
              <a:t>Gymnastics</a:t>
            </a:r>
          </a:p>
          <a:p>
            <a:r>
              <a:rPr lang="en-GB" sz="3300" dirty="0" smtClean="0">
                <a:latin typeface="SassoonPrimaryInfant" pitchFamily="2" charset="0"/>
              </a:rPr>
              <a:t>Swimming</a:t>
            </a:r>
          </a:p>
          <a:p>
            <a:pPr marL="0" indent="0">
              <a:buNone/>
            </a:pPr>
            <a:endParaRPr lang="en-GB" dirty="0">
              <a:latin typeface="SassoonPrimaryInfant" pitchFamily="2" charset="0"/>
            </a:endParaRPr>
          </a:p>
          <a:p>
            <a:pPr marL="0" indent="0">
              <a:lnSpc>
                <a:spcPct val="120000"/>
              </a:lnSpc>
              <a:buNone/>
            </a:pPr>
            <a:r>
              <a:rPr lang="en-GB" sz="3400" dirty="0" smtClean="0">
                <a:latin typeface="SassoonPrimaryInfant" pitchFamily="2" charset="0"/>
              </a:rPr>
              <a:t>Swimming is on a </a:t>
            </a:r>
            <a:r>
              <a:rPr lang="en-GB" sz="3400" b="1" dirty="0" smtClean="0">
                <a:latin typeface="SassoonPrimaryInfant" pitchFamily="2" charset="0"/>
              </a:rPr>
              <a:t>Tuesday afternoon </a:t>
            </a:r>
            <a:r>
              <a:rPr lang="en-GB" sz="3400" dirty="0" smtClean="0">
                <a:latin typeface="SassoonPrimaryInfant" pitchFamily="2" charset="0"/>
              </a:rPr>
              <a:t>each week. Outstanding Owls are swimming in the Autumn term, Fabulous Foxes are swimming in the Spring term and Marvellous </a:t>
            </a:r>
            <a:r>
              <a:rPr lang="en-GB" sz="3400" dirty="0" err="1" smtClean="0">
                <a:latin typeface="SassoonPrimaryInfant" pitchFamily="2" charset="0"/>
              </a:rPr>
              <a:t>Meerkats</a:t>
            </a:r>
            <a:r>
              <a:rPr lang="en-GB" sz="3400" dirty="0">
                <a:latin typeface="SassoonPrimaryInfant" pitchFamily="2" charset="0"/>
              </a:rPr>
              <a:t> </a:t>
            </a:r>
            <a:r>
              <a:rPr lang="en-GB" sz="3400" dirty="0" smtClean="0">
                <a:latin typeface="SassoonPrimaryInfant" pitchFamily="2" charset="0"/>
              </a:rPr>
              <a:t>are swimming in the Summer term. </a:t>
            </a:r>
            <a:endParaRPr lang="en-GB" sz="3400" dirty="0">
              <a:latin typeface="SassoonPrimaryInfant" pitchFamily="2" charset="0"/>
            </a:endParaRPr>
          </a:p>
          <a:p>
            <a:pPr marL="0" indent="0">
              <a:lnSpc>
                <a:spcPct val="120000"/>
              </a:lnSpc>
              <a:buNone/>
            </a:pPr>
            <a:r>
              <a:rPr lang="en-GB" sz="3400" b="1" dirty="0" smtClean="0">
                <a:latin typeface="SassoonPrimaryInfant" pitchFamily="2" charset="0"/>
              </a:rPr>
              <a:t>P.E. </a:t>
            </a:r>
            <a:r>
              <a:rPr lang="en-GB" sz="3400" b="1" dirty="0">
                <a:latin typeface="SassoonPrimaryInfant" pitchFamily="2" charset="0"/>
              </a:rPr>
              <a:t>k</a:t>
            </a:r>
            <a:r>
              <a:rPr lang="en-GB" sz="3400" b="1" dirty="0" smtClean="0">
                <a:latin typeface="SassoonPrimaryInfant" pitchFamily="2" charset="0"/>
              </a:rPr>
              <a:t>it: </a:t>
            </a:r>
          </a:p>
          <a:p>
            <a:pPr marL="0" indent="0">
              <a:lnSpc>
                <a:spcPct val="120000"/>
              </a:lnSpc>
              <a:buNone/>
            </a:pPr>
            <a:r>
              <a:rPr lang="en-GB" sz="3400" dirty="0" smtClean="0">
                <a:latin typeface="SassoonPrimaryInfant" pitchFamily="2" charset="0"/>
              </a:rPr>
              <a:t>Indoor kit: Green shorts, white t-shirt, trainers/pumps.</a:t>
            </a:r>
          </a:p>
          <a:p>
            <a:pPr marL="0" indent="0">
              <a:lnSpc>
                <a:spcPct val="120000"/>
              </a:lnSpc>
              <a:buNone/>
            </a:pPr>
            <a:r>
              <a:rPr lang="en-GB" sz="3400" dirty="0" smtClean="0">
                <a:latin typeface="SassoonPrimaryInfant" pitchFamily="2" charset="0"/>
              </a:rPr>
              <a:t>Outdoor kit: Dark joggers or leggings, white t-shirt, trainers, </a:t>
            </a:r>
            <a:r>
              <a:rPr lang="en-GB" sz="3400" dirty="0">
                <a:latin typeface="SassoonPrimaryInfant" pitchFamily="2" charset="0"/>
              </a:rPr>
              <a:t>d</a:t>
            </a:r>
            <a:r>
              <a:rPr lang="en-GB" sz="3400" dirty="0" smtClean="0">
                <a:latin typeface="SassoonPrimaryInfant" pitchFamily="2" charset="0"/>
              </a:rPr>
              <a:t>ark hoodie or jumper in the winter months and for representing the school in festivals.</a:t>
            </a:r>
            <a:endParaRPr lang="en-GB" sz="3400" dirty="0">
              <a:latin typeface="SassoonPrimaryInfant" pitchFamily="2" charset="0"/>
            </a:endParaRPr>
          </a:p>
        </p:txBody>
      </p:sp>
      <p:pic>
        <p:nvPicPr>
          <p:cNvPr id="6146" name="Picture 2" descr="C:\Users\staff29.OXHEY\AppData\Local\Microsoft\Windows\Temporary Internet Files\Content.IE5\O8JIM0P9\sports_kid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6632"/>
            <a:ext cx="3369761"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40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792088"/>
          </a:xfrm>
        </p:spPr>
        <p:txBody>
          <a:bodyPr>
            <a:normAutofit/>
          </a:bodyPr>
          <a:lstStyle/>
          <a:p>
            <a:pPr algn="ctr"/>
            <a:r>
              <a:rPr lang="en-GB" b="1" dirty="0" smtClean="0">
                <a:latin typeface="SassoonPrimaryInfant" pitchFamily="2" charset="0"/>
              </a:rPr>
              <a:t>Forest School</a:t>
            </a:r>
            <a:endParaRPr lang="en-GB" b="1" dirty="0">
              <a:latin typeface="SassoonPrimaryInfant" pitchFamily="2" charset="0"/>
            </a:endParaRPr>
          </a:p>
        </p:txBody>
      </p:sp>
      <p:sp>
        <p:nvSpPr>
          <p:cNvPr id="3" name="Content Placeholder 2"/>
          <p:cNvSpPr>
            <a:spLocks noGrp="1"/>
          </p:cNvSpPr>
          <p:nvPr>
            <p:ph idx="1"/>
          </p:nvPr>
        </p:nvSpPr>
        <p:spPr>
          <a:xfrm>
            <a:off x="704256" y="1196752"/>
            <a:ext cx="7612159" cy="3031345"/>
          </a:xfrm>
        </p:spPr>
        <p:txBody>
          <a:bodyPr>
            <a:normAutofit/>
          </a:bodyPr>
          <a:lstStyle/>
          <a:p>
            <a:pPr algn="just">
              <a:lnSpc>
                <a:spcPct val="120000"/>
              </a:lnSpc>
            </a:pPr>
            <a:r>
              <a:rPr lang="en-GB" sz="1600" dirty="0" smtClean="0">
                <a:latin typeface="SassoonPrimaryInfant" pitchFamily="2" charset="0"/>
              </a:rPr>
              <a:t>This year, all classes have been scheduled a 4 week block of Forest School sessions in the school grounds.</a:t>
            </a:r>
          </a:p>
          <a:p>
            <a:pPr algn="just">
              <a:lnSpc>
                <a:spcPct val="120000"/>
              </a:lnSpc>
            </a:pPr>
            <a:r>
              <a:rPr lang="en-GB" sz="1600" dirty="0" smtClean="0">
                <a:latin typeface="SassoonPrimaryInfant" pitchFamily="2" charset="0"/>
              </a:rPr>
              <a:t>Children will take part in a variety of outdoor activities led by specialist Forest School teacher, Mr. Fox.</a:t>
            </a:r>
          </a:p>
          <a:p>
            <a:pPr algn="just">
              <a:lnSpc>
                <a:spcPct val="120000"/>
              </a:lnSpc>
            </a:pPr>
            <a:r>
              <a:rPr lang="en-GB" sz="1600" dirty="0" smtClean="0">
                <a:latin typeface="SassoonPrimaryInfant" pitchFamily="2" charset="0"/>
              </a:rPr>
              <a:t>Children will need a set of weather-appropriate clothes that you are happy to get mucky!</a:t>
            </a:r>
          </a:p>
          <a:p>
            <a:pPr algn="just">
              <a:lnSpc>
                <a:spcPct val="120000"/>
              </a:lnSpc>
            </a:pPr>
            <a:r>
              <a:rPr lang="en-GB" sz="1600" dirty="0" smtClean="0">
                <a:latin typeface="SassoonPrimaryInfant" pitchFamily="2" charset="0"/>
              </a:rPr>
              <a:t>Parents are invited to attend the </a:t>
            </a:r>
            <a:r>
              <a:rPr lang="en-GB" sz="1600" b="1" dirty="0" smtClean="0">
                <a:latin typeface="SassoonPrimaryInfant" pitchFamily="2" charset="0"/>
              </a:rPr>
              <a:t>final</a:t>
            </a:r>
            <a:r>
              <a:rPr lang="en-GB" sz="1600" dirty="0" smtClean="0">
                <a:latin typeface="SassoonPrimaryInfant" pitchFamily="2" charset="0"/>
              </a:rPr>
              <a:t> session of the block.</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1977" y="227556"/>
            <a:ext cx="1326372" cy="132222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28377564"/>
              </p:ext>
            </p:extLst>
          </p:nvPr>
        </p:nvGraphicFramePr>
        <p:xfrm>
          <a:off x="971218" y="4005064"/>
          <a:ext cx="7263945" cy="1988648"/>
        </p:xfrm>
        <a:graphic>
          <a:graphicData uri="http://schemas.openxmlformats.org/drawingml/2006/table">
            <a:tbl>
              <a:tblPr firstRow="1" bandRow="1">
                <a:tableStyleId>{5C22544A-7EE6-4342-B048-85BDC9FD1C3A}</a:tableStyleId>
              </a:tblPr>
              <a:tblGrid>
                <a:gridCol w="2421315">
                  <a:extLst>
                    <a:ext uri="{9D8B030D-6E8A-4147-A177-3AD203B41FA5}">
                      <a16:colId xmlns:a16="http://schemas.microsoft.com/office/drawing/2014/main" val="380902766"/>
                    </a:ext>
                  </a:extLst>
                </a:gridCol>
                <a:gridCol w="2421315">
                  <a:extLst>
                    <a:ext uri="{9D8B030D-6E8A-4147-A177-3AD203B41FA5}">
                      <a16:colId xmlns:a16="http://schemas.microsoft.com/office/drawing/2014/main" val="289820316"/>
                    </a:ext>
                  </a:extLst>
                </a:gridCol>
                <a:gridCol w="2421315">
                  <a:extLst>
                    <a:ext uri="{9D8B030D-6E8A-4147-A177-3AD203B41FA5}">
                      <a16:colId xmlns:a16="http://schemas.microsoft.com/office/drawing/2014/main" val="447865407"/>
                    </a:ext>
                  </a:extLst>
                </a:gridCol>
              </a:tblGrid>
              <a:tr h="44568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SassoonPrimaryInfant" pitchFamily="2" charset="0"/>
                        </a:rPr>
                        <a:t>Outstanding</a:t>
                      </a:r>
                      <a:r>
                        <a:rPr lang="en-GB" baseline="0" dirty="0" smtClean="0">
                          <a:solidFill>
                            <a:schemeClr val="tx1"/>
                          </a:solidFill>
                          <a:latin typeface="SassoonPrimaryInfant" pitchFamily="2" charset="0"/>
                        </a:rPr>
                        <a:t> Owls</a:t>
                      </a:r>
                      <a:endParaRPr lang="en-GB" dirty="0">
                        <a:solidFill>
                          <a:schemeClr val="tx1"/>
                        </a:solidFill>
                        <a:latin typeface="SassoonPrimaryInfant" pitchFamily="2" charset="0"/>
                      </a:endParaRPr>
                    </a:p>
                  </a:txBody>
                  <a:tcPr anchor="ctr"/>
                </a:tc>
                <a:tc>
                  <a:txBody>
                    <a:bodyPr/>
                    <a:lstStyle/>
                    <a:p>
                      <a:pPr algn="ctr"/>
                      <a:r>
                        <a:rPr lang="en-GB" dirty="0" smtClean="0">
                          <a:solidFill>
                            <a:schemeClr val="tx1"/>
                          </a:solidFill>
                          <a:latin typeface="SassoonPrimaryInfant" pitchFamily="2" charset="0"/>
                        </a:rPr>
                        <a:t>Fabulous Foxes</a:t>
                      </a:r>
                      <a:endParaRPr lang="en-GB" dirty="0">
                        <a:solidFill>
                          <a:schemeClr val="tx1"/>
                        </a:solidFill>
                        <a:latin typeface="SassoonPrimaryInfant" pitchFamily="2" charset="0"/>
                      </a:endParaRPr>
                    </a:p>
                  </a:txBody>
                  <a:tcPr anchor="ctr"/>
                </a:tc>
                <a:tc>
                  <a:txBody>
                    <a:bodyPr/>
                    <a:lstStyle/>
                    <a:p>
                      <a:pPr algn="ctr"/>
                      <a:r>
                        <a:rPr lang="en-GB" dirty="0" smtClean="0">
                          <a:solidFill>
                            <a:schemeClr val="tx1"/>
                          </a:solidFill>
                          <a:latin typeface="SassoonPrimaryInfant" pitchFamily="2" charset="0"/>
                        </a:rPr>
                        <a:t>Marvellous</a:t>
                      </a:r>
                      <a:r>
                        <a:rPr lang="en-GB" baseline="0" dirty="0" smtClean="0">
                          <a:solidFill>
                            <a:schemeClr val="tx1"/>
                          </a:solidFill>
                          <a:latin typeface="SassoonPrimaryInfant" pitchFamily="2" charset="0"/>
                        </a:rPr>
                        <a:t> Meerkats</a:t>
                      </a:r>
                      <a:endParaRPr lang="en-GB" dirty="0">
                        <a:solidFill>
                          <a:schemeClr val="tx1"/>
                        </a:solidFill>
                        <a:latin typeface="SassoonPrimaryInfant" pitchFamily="2" charset="0"/>
                      </a:endParaRPr>
                    </a:p>
                  </a:txBody>
                  <a:tcPr anchor="ctr"/>
                </a:tc>
                <a:extLst>
                  <a:ext uri="{0D108BD9-81ED-4DB2-BD59-A6C34878D82A}">
                    <a16:rowId xmlns:a16="http://schemas.microsoft.com/office/drawing/2014/main" val="4146374353"/>
                  </a:ext>
                </a:extLst>
              </a:tr>
              <a:tr h="326946">
                <a:tc>
                  <a:txBody>
                    <a:bodyPr/>
                    <a:lstStyle/>
                    <a:p>
                      <a:pPr algn="ctr"/>
                      <a:r>
                        <a:rPr lang="en-GB" baseline="0" dirty="0" smtClean="0">
                          <a:solidFill>
                            <a:schemeClr val="tx1"/>
                          </a:solidFill>
                          <a:latin typeface="SassoonPrimaryInfant" pitchFamily="2" charset="0"/>
                        </a:rPr>
                        <a:t>17</a:t>
                      </a:r>
                      <a:r>
                        <a:rPr lang="en-GB" baseline="30000" dirty="0" smtClean="0">
                          <a:solidFill>
                            <a:schemeClr val="tx1"/>
                          </a:solidFill>
                          <a:latin typeface="SassoonPrimaryInfant" pitchFamily="2" charset="0"/>
                        </a:rPr>
                        <a:t>th</a:t>
                      </a:r>
                      <a:r>
                        <a:rPr lang="en-GB" dirty="0" smtClean="0">
                          <a:solidFill>
                            <a:schemeClr val="tx1"/>
                          </a:solidFill>
                          <a:latin typeface="SassoonPrimaryInfant" pitchFamily="2" charset="0"/>
                        </a:rPr>
                        <a:t> January</a:t>
                      </a:r>
                      <a:endParaRPr lang="en-GB" dirty="0">
                        <a:solidFill>
                          <a:schemeClr val="tx1"/>
                        </a:solidFill>
                        <a:latin typeface="SassoonPrimaryInfant" pitchFamily="2" charset="0"/>
                      </a:endParaRPr>
                    </a:p>
                  </a:txBody>
                  <a:tcPr anchor="ctr"/>
                </a:tc>
                <a:tc>
                  <a:txBody>
                    <a:bodyPr/>
                    <a:lstStyle/>
                    <a:p>
                      <a:pPr algn="ctr"/>
                      <a:r>
                        <a:rPr lang="en-GB" dirty="0" smtClean="0">
                          <a:solidFill>
                            <a:schemeClr val="tx1"/>
                          </a:solidFill>
                          <a:latin typeface="SassoonPrimaryInfant" pitchFamily="2" charset="0"/>
                        </a:rPr>
                        <a:t>7</a:t>
                      </a:r>
                      <a:r>
                        <a:rPr lang="en-GB" baseline="30000" dirty="0" smtClean="0">
                          <a:solidFill>
                            <a:schemeClr val="tx1"/>
                          </a:solidFill>
                          <a:latin typeface="SassoonPrimaryInfant" pitchFamily="2" charset="0"/>
                        </a:rPr>
                        <a:t>th</a:t>
                      </a:r>
                      <a:r>
                        <a:rPr lang="en-GB" dirty="0" smtClean="0">
                          <a:solidFill>
                            <a:schemeClr val="tx1"/>
                          </a:solidFill>
                          <a:latin typeface="SassoonPrimaryInfant" pitchFamily="2" charset="0"/>
                        </a:rPr>
                        <a:t> March</a:t>
                      </a:r>
                      <a:endParaRPr lang="en-GB" dirty="0">
                        <a:solidFill>
                          <a:schemeClr val="tx1"/>
                        </a:solidFill>
                        <a:latin typeface="SassoonPrimaryInfant" pitchFamily="2" charset="0"/>
                      </a:endParaRPr>
                    </a:p>
                  </a:txBody>
                  <a:tcPr anchor="ctr"/>
                </a:tc>
                <a:tc>
                  <a:txBody>
                    <a:bodyPr/>
                    <a:lstStyle/>
                    <a:p>
                      <a:pPr algn="ctr"/>
                      <a:r>
                        <a:rPr lang="en-GB" dirty="0" smtClean="0">
                          <a:solidFill>
                            <a:schemeClr val="tx1"/>
                          </a:solidFill>
                          <a:latin typeface="SassoonPrimaryInfant" pitchFamily="2" charset="0"/>
                        </a:rPr>
                        <a:t>25</a:t>
                      </a:r>
                      <a:r>
                        <a:rPr lang="en-GB" baseline="30000" dirty="0" smtClean="0">
                          <a:solidFill>
                            <a:schemeClr val="tx1"/>
                          </a:solidFill>
                          <a:latin typeface="SassoonPrimaryInfant" pitchFamily="2" charset="0"/>
                        </a:rPr>
                        <a:t>th</a:t>
                      </a:r>
                      <a:r>
                        <a:rPr lang="en-GB" dirty="0" smtClean="0">
                          <a:solidFill>
                            <a:schemeClr val="tx1"/>
                          </a:solidFill>
                          <a:latin typeface="SassoonPrimaryInfant" pitchFamily="2" charset="0"/>
                        </a:rPr>
                        <a:t> April</a:t>
                      </a:r>
                      <a:endParaRPr lang="en-GB" dirty="0">
                        <a:solidFill>
                          <a:schemeClr val="tx1"/>
                        </a:solidFill>
                        <a:latin typeface="SassoonPrimaryInfant" pitchFamily="2" charset="0"/>
                      </a:endParaRPr>
                    </a:p>
                  </a:txBody>
                  <a:tcPr anchor="ctr"/>
                </a:tc>
                <a:extLst>
                  <a:ext uri="{0D108BD9-81ED-4DB2-BD59-A6C34878D82A}">
                    <a16:rowId xmlns:a16="http://schemas.microsoft.com/office/drawing/2014/main" val="3228451293"/>
                  </a:ext>
                </a:extLst>
              </a:tr>
              <a:tr h="326946">
                <a:tc>
                  <a:txBody>
                    <a:bodyPr/>
                    <a:lstStyle/>
                    <a:p>
                      <a:pPr algn="ctr"/>
                      <a:r>
                        <a:rPr lang="en-GB" b="0" baseline="0" dirty="0" smtClean="0">
                          <a:solidFill>
                            <a:schemeClr val="tx1"/>
                          </a:solidFill>
                          <a:latin typeface="SassoonPrimaryInfant" pitchFamily="2" charset="0"/>
                        </a:rPr>
                        <a:t>24</a:t>
                      </a:r>
                      <a:r>
                        <a:rPr lang="en-GB" b="0" baseline="30000" dirty="0" smtClean="0">
                          <a:solidFill>
                            <a:schemeClr val="tx1"/>
                          </a:solidFill>
                          <a:latin typeface="SassoonPrimaryInfant" pitchFamily="2" charset="0"/>
                        </a:rPr>
                        <a:t>th</a:t>
                      </a:r>
                      <a:r>
                        <a:rPr lang="en-GB" b="0" dirty="0" smtClean="0">
                          <a:solidFill>
                            <a:schemeClr val="tx1"/>
                          </a:solidFill>
                          <a:latin typeface="SassoonPrimaryInfant" pitchFamily="2" charset="0"/>
                        </a:rPr>
                        <a:t> January</a:t>
                      </a:r>
                      <a:endParaRPr lang="en-GB" b="0" dirty="0">
                        <a:solidFill>
                          <a:schemeClr val="tx1"/>
                        </a:solidFill>
                        <a:latin typeface="SassoonPrimaryInfant" pitchFamily="2" charset="0"/>
                      </a:endParaRPr>
                    </a:p>
                  </a:txBody>
                  <a:tcPr anchor="ctr"/>
                </a:tc>
                <a:tc>
                  <a:txBody>
                    <a:bodyPr/>
                    <a:lstStyle/>
                    <a:p>
                      <a:pPr algn="ctr"/>
                      <a:r>
                        <a:rPr lang="en-GB" baseline="0" dirty="0" smtClean="0">
                          <a:solidFill>
                            <a:schemeClr val="tx1"/>
                          </a:solidFill>
                          <a:latin typeface="SassoonPrimaryInfant" pitchFamily="2" charset="0"/>
                        </a:rPr>
                        <a:t>14</a:t>
                      </a:r>
                      <a:r>
                        <a:rPr lang="en-GB" baseline="30000" dirty="0" smtClean="0">
                          <a:solidFill>
                            <a:schemeClr val="tx1"/>
                          </a:solidFill>
                          <a:latin typeface="SassoonPrimaryInfant" pitchFamily="2" charset="0"/>
                        </a:rPr>
                        <a:t>th</a:t>
                      </a:r>
                      <a:r>
                        <a:rPr lang="en-GB" dirty="0" smtClean="0">
                          <a:solidFill>
                            <a:schemeClr val="tx1"/>
                          </a:solidFill>
                          <a:latin typeface="SassoonPrimaryInfant" pitchFamily="2" charset="0"/>
                        </a:rPr>
                        <a:t> March</a:t>
                      </a:r>
                      <a:endParaRPr lang="en-GB" dirty="0">
                        <a:solidFill>
                          <a:schemeClr val="tx1"/>
                        </a:solidFill>
                        <a:latin typeface="SassoonPrimaryInfant" pitchFamily="2" charset="0"/>
                      </a:endParaRPr>
                    </a:p>
                  </a:txBody>
                  <a:tcPr anchor="ctr"/>
                </a:tc>
                <a:tc>
                  <a:txBody>
                    <a:bodyPr/>
                    <a:lstStyle/>
                    <a:p>
                      <a:pPr algn="ctr"/>
                      <a:r>
                        <a:rPr lang="en-GB" dirty="0" smtClean="0">
                          <a:solidFill>
                            <a:schemeClr val="tx1"/>
                          </a:solidFill>
                          <a:latin typeface="SassoonPrimaryInfant" pitchFamily="2" charset="0"/>
                        </a:rPr>
                        <a:t>TBC May</a:t>
                      </a:r>
                      <a:endParaRPr lang="en-GB" dirty="0">
                        <a:solidFill>
                          <a:schemeClr val="tx1"/>
                        </a:solidFill>
                        <a:latin typeface="SassoonPrimaryInfant" pitchFamily="2" charset="0"/>
                      </a:endParaRPr>
                    </a:p>
                  </a:txBody>
                  <a:tcPr anchor="ctr"/>
                </a:tc>
                <a:extLst>
                  <a:ext uri="{0D108BD9-81ED-4DB2-BD59-A6C34878D82A}">
                    <a16:rowId xmlns:a16="http://schemas.microsoft.com/office/drawing/2014/main" val="1330434786"/>
                  </a:ext>
                </a:extLst>
              </a:tr>
              <a:tr h="326946">
                <a:tc>
                  <a:txBody>
                    <a:bodyPr/>
                    <a:lstStyle/>
                    <a:p>
                      <a:pPr algn="ctr"/>
                      <a:r>
                        <a:rPr lang="en-GB" b="0" baseline="0" dirty="0" smtClean="0">
                          <a:solidFill>
                            <a:schemeClr val="tx1"/>
                          </a:solidFill>
                          <a:latin typeface="SassoonPrimaryInfant" pitchFamily="2" charset="0"/>
                        </a:rPr>
                        <a:t>31st</a:t>
                      </a:r>
                      <a:r>
                        <a:rPr lang="en-GB" b="0" dirty="0" smtClean="0">
                          <a:solidFill>
                            <a:schemeClr val="tx1"/>
                          </a:solidFill>
                          <a:latin typeface="SassoonPrimaryInfant" pitchFamily="2" charset="0"/>
                        </a:rPr>
                        <a:t> January</a:t>
                      </a:r>
                      <a:endParaRPr lang="en-GB" b="0" dirty="0">
                        <a:solidFill>
                          <a:schemeClr val="tx1"/>
                        </a:solidFill>
                        <a:latin typeface="SassoonPrimaryInfant" pitchFamily="2" charset="0"/>
                      </a:endParaRPr>
                    </a:p>
                  </a:txBody>
                  <a:tcPr anchor="ctr"/>
                </a:tc>
                <a:tc>
                  <a:txBody>
                    <a:bodyPr/>
                    <a:lstStyle/>
                    <a:p>
                      <a:pPr algn="ctr"/>
                      <a:r>
                        <a:rPr lang="en-GB" dirty="0" smtClean="0">
                          <a:solidFill>
                            <a:schemeClr val="tx1"/>
                          </a:solidFill>
                          <a:latin typeface="SassoonPrimaryInfant" pitchFamily="2" charset="0"/>
                        </a:rPr>
                        <a:t>21st March</a:t>
                      </a:r>
                      <a:endParaRPr lang="en-GB" dirty="0">
                        <a:solidFill>
                          <a:schemeClr val="tx1"/>
                        </a:solidFill>
                        <a:latin typeface="SassoonPrimaryInfant" pitchFamily="2" charset="0"/>
                      </a:endParaRPr>
                    </a:p>
                  </a:txBody>
                  <a:tcPr anchor="ctr"/>
                </a:tc>
                <a:tc>
                  <a:txBody>
                    <a:bodyPr/>
                    <a:lstStyle/>
                    <a:p>
                      <a:pPr algn="ctr"/>
                      <a:r>
                        <a:rPr lang="en-GB" dirty="0" smtClean="0">
                          <a:solidFill>
                            <a:schemeClr val="tx1"/>
                          </a:solidFill>
                          <a:latin typeface="SassoonPrimaryInfant" pitchFamily="2" charset="0"/>
                        </a:rPr>
                        <a:t>9</a:t>
                      </a:r>
                      <a:r>
                        <a:rPr lang="en-GB" baseline="30000" dirty="0" smtClean="0">
                          <a:solidFill>
                            <a:schemeClr val="tx1"/>
                          </a:solidFill>
                          <a:latin typeface="SassoonPrimaryInfant" pitchFamily="2" charset="0"/>
                        </a:rPr>
                        <a:t>th</a:t>
                      </a:r>
                      <a:r>
                        <a:rPr lang="en-GB" dirty="0" smtClean="0">
                          <a:solidFill>
                            <a:schemeClr val="tx1"/>
                          </a:solidFill>
                          <a:latin typeface="SassoonPrimaryInfant" pitchFamily="2" charset="0"/>
                        </a:rPr>
                        <a:t> May</a:t>
                      </a:r>
                      <a:endParaRPr lang="en-GB" dirty="0">
                        <a:solidFill>
                          <a:schemeClr val="tx1"/>
                        </a:solidFill>
                        <a:latin typeface="SassoonPrimaryInfant" pitchFamily="2" charset="0"/>
                      </a:endParaRPr>
                    </a:p>
                  </a:txBody>
                  <a:tcPr anchor="ctr"/>
                </a:tc>
                <a:extLst>
                  <a:ext uri="{0D108BD9-81ED-4DB2-BD59-A6C34878D82A}">
                    <a16:rowId xmlns:a16="http://schemas.microsoft.com/office/drawing/2014/main" val="3544642234"/>
                  </a:ext>
                </a:extLst>
              </a:tr>
              <a:tr h="445684">
                <a:tc>
                  <a:txBody>
                    <a:bodyPr/>
                    <a:lstStyle/>
                    <a:p>
                      <a:pPr algn="ctr"/>
                      <a:r>
                        <a:rPr lang="en-GB" b="0" dirty="0" smtClean="0">
                          <a:solidFill>
                            <a:schemeClr val="tx1"/>
                          </a:solidFill>
                          <a:latin typeface="SassoonPrimaryInfant" pitchFamily="2" charset="0"/>
                        </a:rPr>
                        <a:t>7</a:t>
                      </a:r>
                      <a:r>
                        <a:rPr lang="en-GB" b="0" baseline="30000" dirty="0" smtClean="0">
                          <a:solidFill>
                            <a:schemeClr val="tx1"/>
                          </a:solidFill>
                          <a:latin typeface="SassoonPrimaryInfant" pitchFamily="2" charset="0"/>
                        </a:rPr>
                        <a:t>th</a:t>
                      </a:r>
                      <a:r>
                        <a:rPr lang="en-GB" b="0" dirty="0" smtClean="0">
                          <a:solidFill>
                            <a:schemeClr val="tx1"/>
                          </a:solidFill>
                          <a:latin typeface="SassoonPrimaryInfant" pitchFamily="2" charset="0"/>
                        </a:rPr>
                        <a:t> February- parents</a:t>
                      </a:r>
                      <a:endParaRPr lang="en-GB" b="0" dirty="0">
                        <a:solidFill>
                          <a:schemeClr val="tx1"/>
                        </a:solidFill>
                        <a:latin typeface="SassoonPrimaryInfant" pitchFamily="2"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latin typeface="SassoonPrimaryInfant" pitchFamily="2" charset="0"/>
                        </a:rPr>
                        <a:t>28th March - parents</a:t>
                      </a:r>
                      <a:endParaRPr lang="en-GB" dirty="0" smtClean="0">
                        <a:solidFill>
                          <a:schemeClr val="tx1"/>
                        </a:solidFill>
                        <a:latin typeface="SassoonPrimaryInfant" pitchFamily="2" charset="0"/>
                      </a:endParaRPr>
                    </a:p>
                  </a:txBody>
                  <a:tcPr anchor="ctr"/>
                </a:tc>
                <a:tc>
                  <a:txBody>
                    <a:bodyPr/>
                    <a:lstStyle/>
                    <a:p>
                      <a:pPr algn="ctr"/>
                      <a:r>
                        <a:rPr lang="en-GB" b="0" dirty="0" smtClean="0">
                          <a:solidFill>
                            <a:schemeClr val="tx1"/>
                          </a:solidFill>
                          <a:latin typeface="SassoonPrimaryInfant" pitchFamily="2" charset="0"/>
                        </a:rPr>
                        <a:t>16</a:t>
                      </a:r>
                      <a:r>
                        <a:rPr lang="en-GB" b="0" baseline="30000" dirty="0" smtClean="0">
                          <a:solidFill>
                            <a:schemeClr val="tx1"/>
                          </a:solidFill>
                          <a:latin typeface="SassoonPrimaryInfant" pitchFamily="2" charset="0"/>
                        </a:rPr>
                        <a:t>th</a:t>
                      </a:r>
                      <a:r>
                        <a:rPr lang="en-GB" b="0" dirty="0" smtClean="0">
                          <a:solidFill>
                            <a:schemeClr val="tx1"/>
                          </a:solidFill>
                          <a:latin typeface="SassoonPrimaryInfant" pitchFamily="2" charset="0"/>
                        </a:rPr>
                        <a:t> May - parents</a:t>
                      </a:r>
                      <a:endParaRPr lang="en-GB" b="0" dirty="0">
                        <a:solidFill>
                          <a:schemeClr val="tx1"/>
                        </a:solidFill>
                        <a:latin typeface="SassoonPrimaryInfant" pitchFamily="2" charset="0"/>
                      </a:endParaRPr>
                    </a:p>
                  </a:txBody>
                  <a:tcPr anchor="ctr"/>
                </a:tc>
                <a:extLst>
                  <a:ext uri="{0D108BD9-81ED-4DB2-BD59-A6C34878D82A}">
                    <a16:rowId xmlns:a16="http://schemas.microsoft.com/office/drawing/2014/main" val="1911049774"/>
                  </a:ext>
                </a:extLst>
              </a:tr>
            </a:tbl>
          </a:graphicData>
        </a:graphic>
      </p:graphicFrame>
    </p:spTree>
    <p:extLst>
      <p:ext uri="{BB962C8B-B14F-4D97-AF65-F5344CB8AC3E}">
        <p14:creationId xmlns:p14="http://schemas.microsoft.com/office/powerpoint/2010/main" val="562179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30"/>
            <a:ext cx="8229600" cy="852704"/>
          </a:xfrm>
        </p:spPr>
        <p:txBody>
          <a:bodyPr anchor="ctr">
            <a:normAutofit/>
          </a:bodyPr>
          <a:lstStyle/>
          <a:p>
            <a:pPr algn="ctr"/>
            <a:r>
              <a:rPr lang="en-GB" b="1" dirty="0" smtClean="0">
                <a:latin typeface="SassoonPrimaryInfant" pitchFamily="2" charset="0"/>
              </a:rPr>
              <a:t>Class Structure</a:t>
            </a:r>
            <a:endParaRPr lang="en-GB" b="1" dirty="0">
              <a:latin typeface="SassoonPrimaryInfant" pitchFamily="2" charset="0"/>
            </a:endParaRPr>
          </a:p>
        </p:txBody>
      </p:sp>
      <p:sp>
        <p:nvSpPr>
          <p:cNvPr id="3" name="Content Placeholder 2"/>
          <p:cNvSpPr>
            <a:spLocks noGrp="1"/>
          </p:cNvSpPr>
          <p:nvPr>
            <p:ph idx="1"/>
          </p:nvPr>
        </p:nvSpPr>
        <p:spPr>
          <a:xfrm>
            <a:off x="622280" y="1532571"/>
            <a:ext cx="7920880" cy="1008112"/>
          </a:xfrm>
        </p:spPr>
        <p:txBody>
          <a:bodyPr>
            <a:normAutofit/>
          </a:bodyPr>
          <a:lstStyle/>
          <a:p>
            <a:pPr marL="0" indent="0" algn="ctr">
              <a:buNone/>
            </a:pPr>
            <a:r>
              <a:rPr lang="en-GB" dirty="0" smtClean="0">
                <a:latin typeface="SassoonPrimaryInfant" pitchFamily="2" charset="0"/>
              </a:rPr>
              <a:t>KS2 is arranged into three mixed Year 3 and 4 classes.</a:t>
            </a:r>
          </a:p>
        </p:txBody>
      </p:sp>
      <p:sp>
        <p:nvSpPr>
          <p:cNvPr id="4" name="Content Placeholder 2"/>
          <p:cNvSpPr txBox="1">
            <a:spLocks/>
          </p:cNvSpPr>
          <p:nvPr/>
        </p:nvSpPr>
        <p:spPr>
          <a:xfrm>
            <a:off x="2411760" y="2737697"/>
            <a:ext cx="7344816" cy="10081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r>
              <a:rPr lang="en-GB" sz="2200" b="1" dirty="0" smtClean="0">
                <a:latin typeface="SassoonPrimaryInfant" pitchFamily="2" charset="0"/>
              </a:rPr>
              <a:t>Outstanding Owls</a:t>
            </a:r>
          </a:p>
          <a:p>
            <a:pPr marL="0" indent="0" algn="just">
              <a:buFont typeface="Wingdings 2"/>
              <a:buNone/>
            </a:pPr>
            <a:r>
              <a:rPr lang="en-GB" sz="2200" b="1" i="1" dirty="0" smtClean="0">
                <a:latin typeface="SassoonPrimaryInfant" pitchFamily="2" charset="0"/>
              </a:rPr>
              <a:t>Teacher: </a:t>
            </a:r>
            <a:r>
              <a:rPr lang="en-GB" sz="2200" dirty="0" smtClean="0">
                <a:latin typeface="SassoonPrimaryInfant" pitchFamily="2" charset="0"/>
              </a:rPr>
              <a:t>Mrs. Nevitt </a:t>
            </a:r>
            <a:r>
              <a:rPr lang="en-GB" sz="2200" b="1" i="1" dirty="0" smtClean="0">
                <a:latin typeface="SassoonPrimaryInfant" pitchFamily="2" charset="0"/>
              </a:rPr>
              <a:t>T.A.: </a:t>
            </a:r>
            <a:r>
              <a:rPr lang="en-GB" sz="2200" dirty="0" smtClean="0">
                <a:latin typeface="SassoonPrimaryInfant" pitchFamily="2" charset="0"/>
              </a:rPr>
              <a:t>Mrs. Peach</a:t>
            </a:r>
            <a:endParaRPr lang="en-GB" sz="2200" b="1" dirty="0" smtClean="0">
              <a:latin typeface="SassoonPrimaryInfant" pitchFamily="2" charset="0"/>
            </a:endParaRPr>
          </a:p>
        </p:txBody>
      </p:sp>
      <p:sp>
        <p:nvSpPr>
          <p:cNvPr id="5" name="Content Placeholder 2"/>
          <p:cNvSpPr txBox="1">
            <a:spLocks/>
          </p:cNvSpPr>
          <p:nvPr/>
        </p:nvSpPr>
        <p:spPr>
          <a:xfrm>
            <a:off x="2411760" y="5160810"/>
            <a:ext cx="7344816" cy="10081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r>
              <a:rPr lang="en-GB" sz="2200" b="1" dirty="0" smtClean="0">
                <a:latin typeface="SassoonPrimaryInfant" pitchFamily="2" charset="0"/>
              </a:rPr>
              <a:t>Fabulous Foxes</a:t>
            </a:r>
          </a:p>
          <a:p>
            <a:pPr marL="0" indent="0" algn="just">
              <a:buFont typeface="Wingdings 2"/>
              <a:buNone/>
            </a:pPr>
            <a:r>
              <a:rPr lang="en-GB" sz="2000" b="1" i="1" dirty="0" smtClean="0">
                <a:latin typeface="SassoonPrimaryInfant" pitchFamily="2" charset="0"/>
              </a:rPr>
              <a:t>Teacher: </a:t>
            </a:r>
            <a:r>
              <a:rPr lang="en-GB" sz="2000" dirty="0" smtClean="0">
                <a:latin typeface="SassoonPrimaryInfant" pitchFamily="2" charset="0"/>
              </a:rPr>
              <a:t>Miss Walker </a:t>
            </a:r>
            <a:r>
              <a:rPr lang="en-GB" sz="2000" b="1" i="1" dirty="0" smtClean="0">
                <a:latin typeface="SassoonPrimaryInfant" pitchFamily="2" charset="0"/>
              </a:rPr>
              <a:t>T.A.: </a:t>
            </a:r>
            <a:r>
              <a:rPr lang="en-GB" sz="2000" dirty="0" smtClean="0">
                <a:latin typeface="SassoonPrimaryInfant" pitchFamily="2" charset="0"/>
              </a:rPr>
              <a:t>Mrs. Holt</a:t>
            </a:r>
            <a:endParaRPr lang="en-GB" sz="2000" b="1" dirty="0" smtClean="0">
              <a:latin typeface="SassoonPrimaryInfant" pitchFamily="2" charset="0"/>
            </a:endParaRPr>
          </a:p>
        </p:txBody>
      </p:sp>
      <p:sp>
        <p:nvSpPr>
          <p:cNvPr id="6" name="Content Placeholder 2"/>
          <p:cNvSpPr txBox="1">
            <a:spLocks/>
          </p:cNvSpPr>
          <p:nvPr/>
        </p:nvSpPr>
        <p:spPr>
          <a:xfrm>
            <a:off x="2411760" y="3913108"/>
            <a:ext cx="7093296" cy="10081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r>
              <a:rPr lang="en-GB" sz="2200" b="1" dirty="0" smtClean="0">
                <a:latin typeface="SassoonPrimaryInfant" pitchFamily="2" charset="0"/>
              </a:rPr>
              <a:t>Marvellous </a:t>
            </a:r>
            <a:r>
              <a:rPr lang="en-GB" sz="2200" b="1" dirty="0" err="1" smtClean="0">
                <a:latin typeface="SassoonPrimaryInfant" pitchFamily="2" charset="0"/>
              </a:rPr>
              <a:t>Meerkats</a:t>
            </a:r>
            <a:endParaRPr lang="en-GB" sz="2200" b="1" dirty="0" smtClean="0">
              <a:latin typeface="SassoonPrimaryInfant" pitchFamily="2" charset="0"/>
            </a:endParaRPr>
          </a:p>
          <a:p>
            <a:pPr marL="0" indent="0" algn="just">
              <a:buFont typeface="Wingdings 2"/>
              <a:buNone/>
            </a:pPr>
            <a:r>
              <a:rPr lang="en-GB" sz="2000" b="1" i="1" dirty="0" smtClean="0">
                <a:latin typeface="SassoonPrimaryInfant" pitchFamily="2" charset="0"/>
              </a:rPr>
              <a:t>Teacher: </a:t>
            </a:r>
            <a:r>
              <a:rPr lang="en-GB" sz="2000" dirty="0" smtClean="0">
                <a:latin typeface="SassoonPrimaryInfant" pitchFamily="2" charset="0"/>
              </a:rPr>
              <a:t>Mrs Holt </a:t>
            </a:r>
            <a:r>
              <a:rPr lang="en-GB" sz="2000" b="1" i="1" dirty="0" smtClean="0">
                <a:latin typeface="SassoonPrimaryInfant" pitchFamily="2" charset="0"/>
              </a:rPr>
              <a:t>T.A.: </a:t>
            </a:r>
            <a:r>
              <a:rPr lang="en-GB" sz="2000" dirty="0" smtClean="0">
                <a:latin typeface="SassoonPrimaryInfant" pitchFamily="2" charset="0"/>
              </a:rPr>
              <a:t>Mrs. Wade </a:t>
            </a:r>
            <a:endParaRPr lang="en-GB" sz="2000" b="1" dirty="0" smtClean="0">
              <a:latin typeface="SassoonPrimaryInfant" pitchFamily="2"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9625"/>
          <a:stretch/>
        </p:blipFill>
        <p:spPr>
          <a:xfrm>
            <a:off x="1389761" y="3775922"/>
            <a:ext cx="1023432" cy="97839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437" y="2575160"/>
            <a:ext cx="720080" cy="100374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821" y="5190621"/>
            <a:ext cx="1051029" cy="798937"/>
          </a:xfrm>
          <a:prstGeom prst="rect">
            <a:avLst/>
          </a:prstGeom>
        </p:spPr>
      </p:pic>
    </p:spTree>
    <p:extLst>
      <p:ext uri="{BB962C8B-B14F-4D97-AF65-F5344CB8AC3E}">
        <p14:creationId xmlns:p14="http://schemas.microsoft.com/office/powerpoint/2010/main" val="3516484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483868">
            <a:off x="-1302288" y="734908"/>
            <a:ext cx="6798734" cy="1303867"/>
          </a:xfrm>
        </p:spPr>
        <p:txBody>
          <a:bodyPr/>
          <a:lstStyle/>
          <a:p>
            <a:r>
              <a:rPr lang="en-GB" dirty="0" smtClean="0"/>
              <a:t>Standon Bowers!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764704"/>
            <a:ext cx="3419872" cy="21868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1794" y="3010894"/>
            <a:ext cx="3633588" cy="27139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454" y="3089099"/>
            <a:ext cx="4152775" cy="3101765"/>
          </a:xfrm>
          <a:prstGeom prst="rect">
            <a:avLst/>
          </a:prstGeom>
        </p:spPr>
      </p:pic>
    </p:spTree>
    <p:extLst>
      <p:ext uri="{BB962C8B-B14F-4D97-AF65-F5344CB8AC3E}">
        <p14:creationId xmlns:p14="http://schemas.microsoft.com/office/powerpoint/2010/main" val="43011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7" y="764704"/>
            <a:ext cx="6798734" cy="878436"/>
          </a:xfrm>
        </p:spPr>
        <p:txBody>
          <a:bodyPr/>
          <a:lstStyle/>
          <a:p>
            <a:r>
              <a:rPr lang="en-GB" dirty="0" smtClean="0"/>
              <a:t>Standon Bowers</a:t>
            </a:r>
            <a:endParaRPr lang="en-GB" dirty="0"/>
          </a:p>
        </p:txBody>
      </p:sp>
      <p:sp>
        <p:nvSpPr>
          <p:cNvPr id="3" name="Content Placeholder 2"/>
          <p:cNvSpPr>
            <a:spLocks noGrp="1"/>
          </p:cNvSpPr>
          <p:nvPr>
            <p:ph idx="1"/>
          </p:nvPr>
        </p:nvSpPr>
        <p:spPr>
          <a:xfrm>
            <a:off x="1188494" y="1643140"/>
            <a:ext cx="6798736" cy="3444997"/>
          </a:xfrm>
        </p:spPr>
        <p:txBody>
          <a:bodyPr>
            <a:normAutofit lnSpcReduction="10000"/>
          </a:bodyPr>
          <a:lstStyle/>
          <a:p>
            <a:r>
              <a:rPr lang="en-GB" dirty="0" smtClean="0"/>
              <a:t>Y4 Residential – </a:t>
            </a:r>
            <a:r>
              <a:rPr lang="en-GB" b="1" dirty="0" smtClean="0"/>
              <a:t>Monday 14</a:t>
            </a:r>
            <a:r>
              <a:rPr lang="en-GB" b="1" baseline="30000" dirty="0" smtClean="0"/>
              <a:t>th</a:t>
            </a:r>
            <a:r>
              <a:rPr lang="en-GB" b="1" dirty="0" smtClean="0"/>
              <a:t> March – Wednesday 16</a:t>
            </a:r>
            <a:r>
              <a:rPr lang="en-GB" b="1" baseline="30000" dirty="0" smtClean="0"/>
              <a:t>th</a:t>
            </a:r>
            <a:r>
              <a:rPr lang="en-GB" b="1" dirty="0" smtClean="0"/>
              <a:t> March</a:t>
            </a:r>
          </a:p>
          <a:p>
            <a:r>
              <a:rPr lang="en-GB" dirty="0" smtClean="0"/>
              <a:t>Standon Bowers is in Stafford and children will spend time enjoying the outsides and building skills such as resilience, team work and long lasting friendships</a:t>
            </a:r>
          </a:p>
          <a:p>
            <a:r>
              <a:rPr lang="en-GB" dirty="0" smtClean="0"/>
              <a:t>More information will follow regarding costing and an information evening will be scheduled separately to discuss the structure of the residential</a:t>
            </a:r>
          </a:p>
          <a:p>
            <a:endParaRPr lang="en-GB" dirty="0"/>
          </a:p>
        </p:txBody>
      </p:sp>
    </p:spTree>
    <p:extLst>
      <p:ext uri="{BB962C8B-B14F-4D97-AF65-F5344CB8AC3E}">
        <p14:creationId xmlns:p14="http://schemas.microsoft.com/office/powerpoint/2010/main" val="141538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908720"/>
            <a:ext cx="8229600" cy="936104"/>
          </a:xfrm>
        </p:spPr>
        <p:txBody>
          <a:bodyPr/>
          <a:lstStyle/>
          <a:p>
            <a:pPr algn="ctr"/>
            <a:r>
              <a:rPr lang="en-GB" b="1" dirty="0" smtClean="0">
                <a:latin typeface="SassoonPrimaryInfant" pitchFamily="2" charset="0"/>
              </a:rPr>
              <a:t>Pick Up</a:t>
            </a:r>
            <a:endParaRPr lang="en-GB" b="1" dirty="0">
              <a:latin typeface="SassoonPrimaryInfant" pitchFamily="2" charset="0"/>
            </a:endParaRPr>
          </a:p>
        </p:txBody>
      </p:sp>
      <p:sp>
        <p:nvSpPr>
          <p:cNvPr id="3" name="Content Placeholder 2"/>
          <p:cNvSpPr>
            <a:spLocks noGrp="1"/>
          </p:cNvSpPr>
          <p:nvPr>
            <p:ph idx="1"/>
          </p:nvPr>
        </p:nvSpPr>
        <p:spPr>
          <a:xfrm>
            <a:off x="827584" y="2564904"/>
            <a:ext cx="7560840" cy="3888432"/>
          </a:xfrm>
        </p:spPr>
        <p:txBody>
          <a:bodyPr>
            <a:normAutofit/>
          </a:bodyPr>
          <a:lstStyle/>
          <a:p>
            <a:pPr algn="just"/>
            <a:r>
              <a:rPr lang="en-GB" dirty="0" smtClean="0">
                <a:latin typeface="SassoonPrimaryInfant" pitchFamily="2" charset="0"/>
              </a:rPr>
              <a:t>When collecting your children at </a:t>
            </a:r>
            <a:r>
              <a:rPr lang="en-GB" b="1" dirty="0" smtClean="0">
                <a:latin typeface="SassoonPrimaryInfant" pitchFamily="2" charset="0"/>
              </a:rPr>
              <a:t>3.25pm</a:t>
            </a:r>
            <a:r>
              <a:rPr lang="en-GB" dirty="0" smtClean="0">
                <a:latin typeface="SassoonPrimaryInfant" pitchFamily="2" charset="0"/>
              </a:rPr>
              <a:t>, the children in Key Stage 2 are handed over to you from the top playground. </a:t>
            </a:r>
          </a:p>
          <a:p>
            <a:pPr algn="just"/>
            <a:r>
              <a:rPr lang="en-GB" dirty="0" smtClean="0">
                <a:latin typeface="SassoonPrimaryInfant" pitchFamily="2" charset="0"/>
              </a:rPr>
              <a:t>When collecting your child, please stand clear of the gate/pathway to assist in a safe handover, as it can get extremely busy on the side path. </a:t>
            </a:r>
          </a:p>
          <a:p>
            <a:pPr algn="just"/>
            <a:r>
              <a:rPr lang="en-GB" dirty="0" smtClean="0">
                <a:latin typeface="SassoonPrimaryInfant" pitchFamily="2" charset="0"/>
              </a:rPr>
              <a:t>If your child is being picked up by someone different than usual, please let the class teacher know.</a:t>
            </a:r>
            <a:endParaRPr lang="en-GB" dirty="0">
              <a:latin typeface="SassoonPrimaryInfant" pitchFamily="2" charset="0"/>
            </a:endParaRPr>
          </a:p>
        </p:txBody>
      </p:sp>
    </p:spTree>
    <p:extLst>
      <p:ext uri="{BB962C8B-B14F-4D97-AF65-F5344CB8AC3E}">
        <p14:creationId xmlns:p14="http://schemas.microsoft.com/office/powerpoint/2010/main" val="2567187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r>
              <a:rPr lang="en-GB" dirty="0" smtClean="0"/>
              <a:t>If you have any questions, we will all go to our classrooms to speak to you individually. </a:t>
            </a:r>
          </a:p>
          <a:p>
            <a:pPr marL="0" indent="0">
              <a:buNone/>
            </a:pPr>
            <a:endParaRPr lang="en-GB" dirty="0" smtClean="0"/>
          </a:p>
          <a:p>
            <a:r>
              <a:rPr lang="en-GB" dirty="0" smtClean="0"/>
              <a:t>Thank you very much. </a:t>
            </a:r>
            <a:r>
              <a:rPr lang="en-GB" dirty="0" smtClean="0">
                <a:sym typeface="Wingdings" panose="05000000000000000000" pitchFamily="2" charset="2"/>
              </a:rPr>
              <a:t></a:t>
            </a:r>
            <a:endParaRPr lang="en-GB" dirty="0" smtClean="0"/>
          </a:p>
        </p:txBody>
      </p:sp>
    </p:spTree>
    <p:extLst>
      <p:ext uri="{BB962C8B-B14F-4D97-AF65-F5344CB8AC3E}">
        <p14:creationId xmlns:p14="http://schemas.microsoft.com/office/powerpoint/2010/main" val="229570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972"/>
            <a:ext cx="8229600" cy="1143000"/>
          </a:xfrm>
        </p:spPr>
        <p:txBody>
          <a:bodyPr/>
          <a:lstStyle/>
          <a:p>
            <a:pPr algn="ctr"/>
            <a:r>
              <a:rPr lang="en-GB" b="1" dirty="0" smtClean="0">
                <a:latin typeface="SassoonPrimaryInfant" pitchFamily="2" charset="0"/>
              </a:rPr>
              <a:t>Oxhey Uniform</a:t>
            </a:r>
            <a:endParaRPr lang="en-GB" b="1" dirty="0">
              <a:latin typeface="SassoonPrimaryInfant" pitchFamily="2" charset="0"/>
            </a:endParaRPr>
          </a:p>
        </p:txBody>
      </p:sp>
      <p:sp>
        <p:nvSpPr>
          <p:cNvPr id="3" name="Content Placeholder 2"/>
          <p:cNvSpPr>
            <a:spLocks noGrp="1"/>
          </p:cNvSpPr>
          <p:nvPr>
            <p:ph idx="1"/>
          </p:nvPr>
        </p:nvSpPr>
        <p:spPr>
          <a:xfrm>
            <a:off x="683568" y="2636912"/>
            <a:ext cx="8229600" cy="3381008"/>
          </a:xfrm>
        </p:spPr>
        <p:txBody>
          <a:bodyPr>
            <a:normAutofit lnSpcReduction="10000"/>
          </a:bodyPr>
          <a:lstStyle/>
          <a:p>
            <a:r>
              <a:rPr lang="en-GB" dirty="0" smtClean="0">
                <a:latin typeface="SassoonPrimaryInfant" pitchFamily="2" charset="0"/>
              </a:rPr>
              <a:t>Green jumper or cardigan</a:t>
            </a:r>
          </a:p>
          <a:p>
            <a:r>
              <a:rPr lang="en-GB" dirty="0" smtClean="0">
                <a:latin typeface="SassoonPrimaryInfant" pitchFamily="2" charset="0"/>
              </a:rPr>
              <a:t>Grey trousers, skirt or pinafore dress </a:t>
            </a:r>
          </a:p>
          <a:p>
            <a:r>
              <a:rPr lang="en-GB" dirty="0" smtClean="0">
                <a:latin typeface="SassoonPrimaryInfant" pitchFamily="2" charset="0"/>
              </a:rPr>
              <a:t>Grey shorts or green checked summer dress</a:t>
            </a:r>
          </a:p>
          <a:p>
            <a:r>
              <a:rPr lang="en-GB" dirty="0" smtClean="0">
                <a:latin typeface="SassoonPrimaryInfant" pitchFamily="2" charset="0"/>
              </a:rPr>
              <a:t>White t-shirt or shirt</a:t>
            </a:r>
          </a:p>
          <a:p>
            <a:r>
              <a:rPr lang="en-GB" dirty="0" smtClean="0">
                <a:latin typeface="SassoonPrimaryInfant" pitchFamily="2" charset="0"/>
              </a:rPr>
              <a:t>Black shoes (boots can be worn in bad weather, with a</a:t>
            </a:r>
          </a:p>
          <a:p>
            <a:pPr marL="0" indent="0">
              <a:buNone/>
            </a:pPr>
            <a:r>
              <a:rPr lang="en-GB" dirty="0" smtClean="0">
                <a:latin typeface="SassoonPrimaryInfant" pitchFamily="2" charset="0"/>
              </a:rPr>
              <a:t> change of shoes in bags)</a:t>
            </a:r>
          </a:p>
          <a:p>
            <a:r>
              <a:rPr lang="en-GB" dirty="0" smtClean="0">
                <a:latin typeface="SassoonPrimaryInfant" pitchFamily="2" charset="0"/>
              </a:rPr>
              <a:t>Green/black and white hair bobbles, clips and headbands</a:t>
            </a:r>
          </a:p>
        </p:txBody>
      </p:sp>
      <p:sp>
        <p:nvSpPr>
          <p:cNvPr id="4" name="Rectangle 3"/>
          <p:cNvSpPr/>
          <p:nvPr/>
        </p:nvSpPr>
        <p:spPr>
          <a:xfrm>
            <a:off x="1115616" y="1844824"/>
            <a:ext cx="8229600" cy="523220"/>
          </a:xfrm>
          <a:prstGeom prst="rect">
            <a:avLst/>
          </a:prstGeom>
        </p:spPr>
        <p:txBody>
          <a:bodyPr wrap="square">
            <a:spAutoFit/>
          </a:bodyPr>
          <a:lstStyle/>
          <a:p>
            <a:r>
              <a:rPr lang="en-GB" sz="2800" dirty="0">
                <a:latin typeface="SassoonPrimaryInfant" pitchFamily="2" charset="0"/>
              </a:rPr>
              <a:t>Children are asked to wear full school uniform:</a:t>
            </a:r>
          </a:p>
        </p:txBody>
      </p:sp>
    </p:spTree>
    <p:extLst>
      <p:ext uri="{BB962C8B-B14F-4D97-AF65-F5344CB8AC3E}">
        <p14:creationId xmlns:p14="http://schemas.microsoft.com/office/powerpoint/2010/main" val="1797236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lstStyle/>
          <a:p>
            <a:pPr algn="ctr"/>
            <a:r>
              <a:rPr lang="en-GB" b="1" dirty="0" smtClean="0">
                <a:latin typeface="SassoonPrimaryInfant" pitchFamily="2" charset="0"/>
              </a:rPr>
              <a:t>Reading</a:t>
            </a:r>
            <a:endParaRPr lang="en-GB" b="1" dirty="0">
              <a:latin typeface="SassoonPrimaryInfant" pitchFamily="2" charset="0"/>
            </a:endParaRPr>
          </a:p>
        </p:txBody>
      </p:sp>
      <p:sp>
        <p:nvSpPr>
          <p:cNvPr id="3" name="Content Placeholder 2"/>
          <p:cNvSpPr>
            <a:spLocks noGrp="1"/>
          </p:cNvSpPr>
          <p:nvPr>
            <p:ph idx="1"/>
          </p:nvPr>
        </p:nvSpPr>
        <p:spPr>
          <a:xfrm>
            <a:off x="899592" y="2420888"/>
            <a:ext cx="7488832" cy="3816424"/>
          </a:xfrm>
        </p:spPr>
        <p:txBody>
          <a:bodyPr>
            <a:normAutofit/>
          </a:bodyPr>
          <a:lstStyle/>
          <a:p>
            <a:pPr>
              <a:lnSpc>
                <a:spcPct val="120000"/>
              </a:lnSpc>
              <a:defRPr/>
            </a:pPr>
            <a:r>
              <a:rPr lang="en-GB" sz="1800" dirty="0">
                <a:latin typeface="SassoonPrimaryInfant" pitchFamily="2" charset="0"/>
              </a:rPr>
              <a:t>Children are individually heard to read at least once a week</a:t>
            </a:r>
            <a:r>
              <a:rPr lang="en-GB" sz="1800" dirty="0" smtClean="0">
                <a:latin typeface="SassoonPrimaryInfant" pitchFamily="2" charset="0"/>
              </a:rPr>
              <a:t>. Please ensure that your child has their home reading book in school each day.</a:t>
            </a:r>
            <a:endParaRPr lang="en-GB" sz="1800" dirty="0">
              <a:latin typeface="SassoonPrimaryInfant" pitchFamily="2" charset="0"/>
            </a:endParaRPr>
          </a:p>
          <a:p>
            <a:pPr>
              <a:lnSpc>
                <a:spcPct val="120000"/>
              </a:lnSpc>
              <a:defRPr/>
            </a:pPr>
            <a:r>
              <a:rPr lang="en-GB" sz="1800" dirty="0" smtClean="0">
                <a:latin typeface="SassoonPrimaryInfant" pitchFamily="2" charset="0"/>
              </a:rPr>
              <a:t>Children will also </a:t>
            </a:r>
            <a:r>
              <a:rPr lang="en-GB" sz="1800" dirty="0">
                <a:latin typeface="SassoonPrimaryInfant" pitchFamily="2" charset="0"/>
              </a:rPr>
              <a:t>take part in a guided reading </a:t>
            </a:r>
            <a:r>
              <a:rPr lang="en-GB" sz="1800" dirty="0" smtClean="0">
                <a:latin typeface="SassoonPrimaryInfant" pitchFamily="2" charset="0"/>
              </a:rPr>
              <a:t>session each week.</a:t>
            </a:r>
            <a:endParaRPr lang="en-GB" sz="1800" dirty="0">
              <a:latin typeface="SassoonPrimaryInfant" pitchFamily="2" charset="0"/>
            </a:endParaRPr>
          </a:p>
          <a:p>
            <a:pPr>
              <a:lnSpc>
                <a:spcPct val="120000"/>
              </a:lnSpc>
              <a:defRPr/>
            </a:pPr>
            <a:r>
              <a:rPr lang="en-GB" sz="1800" dirty="0" smtClean="0">
                <a:latin typeface="SassoonPrimaryInfant" pitchFamily="2" charset="0"/>
              </a:rPr>
              <a:t>In Key Stage 2, we focus on both verbal and written comprehension, (with a big focus on inference skills) and we ask that when you are reading with your child at home that you ask them lots of questions. </a:t>
            </a:r>
            <a:endParaRPr lang="en-GB" sz="1800" dirty="0" smtClean="0">
              <a:latin typeface="SassoonPrimaryInfant" pitchFamily="2" charset="0"/>
            </a:endParaRPr>
          </a:p>
          <a:p>
            <a:pPr>
              <a:lnSpc>
                <a:spcPct val="120000"/>
              </a:lnSpc>
              <a:defRPr/>
            </a:pPr>
            <a:r>
              <a:rPr lang="en-GB" sz="1800" dirty="0" smtClean="0">
                <a:latin typeface="SassoonPrimaryInfant" pitchFamily="2" charset="0"/>
              </a:rPr>
              <a:t>Children </a:t>
            </a:r>
            <a:r>
              <a:rPr lang="en-GB" sz="1800" dirty="0" smtClean="0">
                <a:latin typeface="SassoonPrimaryInfant" pitchFamily="2" charset="0"/>
              </a:rPr>
              <a:t>are also encouraged to change their own reading book and record this in in their home reading diaries/planners</a:t>
            </a:r>
            <a:endParaRPr lang="en-GB" sz="900"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0192" y="297102"/>
            <a:ext cx="2232248" cy="1393331"/>
          </a:xfrm>
          <a:prstGeom prst="rect">
            <a:avLst/>
          </a:prstGeom>
        </p:spPr>
      </p:pic>
    </p:spTree>
    <p:extLst>
      <p:ext uri="{BB962C8B-B14F-4D97-AF65-F5344CB8AC3E}">
        <p14:creationId xmlns:p14="http://schemas.microsoft.com/office/powerpoint/2010/main" val="3583631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lstStyle/>
          <a:p>
            <a:pPr algn="ctr"/>
            <a:r>
              <a:rPr lang="en-GB" b="1" dirty="0" smtClean="0">
                <a:latin typeface="SassoonPrimaryInfant" pitchFamily="2" charset="0"/>
              </a:rPr>
              <a:t>Reading Ladder</a:t>
            </a:r>
            <a:endParaRPr lang="en-GB" b="1" dirty="0">
              <a:latin typeface="SassoonPrimaryInfant" pitchFamily="2" charset="0"/>
            </a:endParaRPr>
          </a:p>
        </p:txBody>
      </p:sp>
      <p:sp>
        <p:nvSpPr>
          <p:cNvPr id="3" name="Content Placeholder 2"/>
          <p:cNvSpPr>
            <a:spLocks noGrp="1"/>
          </p:cNvSpPr>
          <p:nvPr>
            <p:ph idx="1"/>
          </p:nvPr>
        </p:nvSpPr>
        <p:spPr>
          <a:xfrm>
            <a:off x="899592" y="2420888"/>
            <a:ext cx="7488832" cy="3816424"/>
          </a:xfrm>
        </p:spPr>
        <p:txBody>
          <a:bodyPr>
            <a:normAutofit/>
          </a:bodyPr>
          <a:lstStyle/>
          <a:p>
            <a:pPr>
              <a:lnSpc>
                <a:spcPct val="120000"/>
              </a:lnSpc>
              <a:defRPr/>
            </a:pPr>
            <a:r>
              <a:rPr lang="en-GB" dirty="0" smtClean="0">
                <a:latin typeface="SassoonPrimaryInfant" pitchFamily="2" charset="0"/>
              </a:rPr>
              <a:t>At Oxhey, we take part in a reading challenge. Children are asked to read at home at least 4x per on different days. Every morning, the children have the opportunity to move their name up the reading ladder.</a:t>
            </a:r>
          </a:p>
          <a:p>
            <a:pPr>
              <a:lnSpc>
                <a:spcPct val="120000"/>
              </a:lnSpc>
              <a:defRPr/>
            </a:pPr>
            <a:r>
              <a:rPr lang="en-GB" dirty="0" smtClean="0">
                <a:latin typeface="SassoonPrimaryInfant" pitchFamily="2" charset="0"/>
              </a:rPr>
              <a:t>The class with the most children successfully completing the reading challenge earn themselves an extra playtime at the end of the week.</a:t>
            </a:r>
            <a:endParaRPr lang="en-GB" dirty="0"/>
          </a:p>
          <a:p>
            <a:pPr marL="0" indent="0">
              <a:lnSpc>
                <a:spcPct val="120000"/>
              </a:lnSpc>
              <a:buNone/>
            </a:pPr>
            <a:endParaRPr lang="en-GB"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0192" y="297102"/>
            <a:ext cx="2232248" cy="1393331"/>
          </a:xfrm>
          <a:prstGeom prst="rect">
            <a:avLst/>
          </a:prstGeom>
        </p:spPr>
      </p:pic>
    </p:spTree>
    <p:extLst>
      <p:ext uri="{BB962C8B-B14F-4D97-AF65-F5344CB8AC3E}">
        <p14:creationId xmlns:p14="http://schemas.microsoft.com/office/powerpoint/2010/main" val="1826910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88" y="620688"/>
            <a:ext cx="8229600" cy="866360"/>
          </a:xfrm>
        </p:spPr>
        <p:txBody>
          <a:bodyPr>
            <a:normAutofit/>
          </a:bodyPr>
          <a:lstStyle/>
          <a:p>
            <a:pPr algn="ctr"/>
            <a:r>
              <a:rPr lang="en-GB" b="1" dirty="0" smtClean="0">
                <a:latin typeface="SassoonPrimaryInfant" pitchFamily="2" charset="0"/>
              </a:rPr>
              <a:t>English</a:t>
            </a:r>
            <a:endParaRPr lang="en-GB" b="1" dirty="0">
              <a:latin typeface="SassoonPrimaryInfant" pitchFamily="2" charset="0"/>
            </a:endParaRPr>
          </a:p>
        </p:txBody>
      </p:sp>
      <p:sp>
        <p:nvSpPr>
          <p:cNvPr id="3" name="Content Placeholder 2"/>
          <p:cNvSpPr>
            <a:spLocks noGrp="1"/>
          </p:cNvSpPr>
          <p:nvPr>
            <p:ph idx="1"/>
          </p:nvPr>
        </p:nvSpPr>
        <p:spPr>
          <a:xfrm>
            <a:off x="1027196" y="1487048"/>
            <a:ext cx="7056784" cy="4968552"/>
          </a:xfrm>
        </p:spPr>
        <p:txBody>
          <a:bodyPr>
            <a:normAutofit fontScale="77500" lnSpcReduction="20000"/>
          </a:bodyPr>
          <a:lstStyle/>
          <a:p>
            <a:pPr marL="0" indent="0">
              <a:buNone/>
              <a:defRPr/>
            </a:pPr>
            <a:r>
              <a:rPr lang="en-GB" sz="2800" dirty="0">
                <a:latin typeface="SassoonPrimaryInfant" pitchFamily="2" charset="0"/>
              </a:rPr>
              <a:t>English will be linked with our topics, as well as </a:t>
            </a:r>
            <a:r>
              <a:rPr lang="en-GB" sz="2800" dirty="0" smtClean="0">
                <a:latin typeface="SassoonPrimaryInfant" pitchFamily="2" charset="0"/>
              </a:rPr>
              <a:t>covering different </a:t>
            </a:r>
            <a:r>
              <a:rPr lang="en-GB" sz="2800" dirty="0">
                <a:latin typeface="SassoonPrimaryInfant" pitchFamily="2" charset="0"/>
              </a:rPr>
              <a:t>genres of writing, such as</a:t>
            </a:r>
            <a:r>
              <a:rPr lang="en-GB" sz="2800" dirty="0" smtClean="0">
                <a:latin typeface="SassoonPrimaryInfant" pitchFamily="2" charset="0"/>
              </a:rPr>
              <a:t>:</a:t>
            </a:r>
          </a:p>
          <a:p>
            <a:pPr marL="0" indent="0">
              <a:buNone/>
              <a:defRPr/>
            </a:pPr>
            <a:endParaRPr lang="en-GB" sz="2800" dirty="0">
              <a:latin typeface="SassoonPrimaryInfant" pitchFamily="2" charset="0"/>
            </a:endParaRPr>
          </a:p>
          <a:p>
            <a:pPr>
              <a:defRPr/>
            </a:pPr>
            <a:r>
              <a:rPr lang="en-GB" sz="2800" dirty="0" smtClean="0">
                <a:latin typeface="SassoonPrimaryInfant" pitchFamily="2" charset="0"/>
              </a:rPr>
              <a:t>Stories</a:t>
            </a:r>
          </a:p>
          <a:p>
            <a:pPr>
              <a:defRPr/>
            </a:pPr>
            <a:r>
              <a:rPr lang="en-GB" sz="2800" dirty="0" smtClean="0">
                <a:latin typeface="SassoonPrimaryInfant" pitchFamily="2" charset="0"/>
              </a:rPr>
              <a:t>Instructions</a:t>
            </a:r>
            <a:endParaRPr lang="en-GB" sz="2800" dirty="0">
              <a:latin typeface="SassoonPrimaryInfant" pitchFamily="2" charset="0"/>
            </a:endParaRPr>
          </a:p>
          <a:p>
            <a:pPr>
              <a:defRPr/>
            </a:pPr>
            <a:r>
              <a:rPr lang="en-GB" sz="2800" dirty="0" smtClean="0">
                <a:latin typeface="SassoonPrimaryInfant" pitchFamily="2" charset="0"/>
              </a:rPr>
              <a:t>Explanations</a:t>
            </a:r>
          </a:p>
          <a:p>
            <a:pPr>
              <a:defRPr/>
            </a:pPr>
            <a:r>
              <a:rPr lang="en-GB" sz="2800" dirty="0" smtClean="0">
                <a:latin typeface="SassoonPrimaryInfant" pitchFamily="2" charset="0"/>
              </a:rPr>
              <a:t>Non-chronological reports</a:t>
            </a:r>
          </a:p>
          <a:p>
            <a:pPr>
              <a:defRPr/>
            </a:pPr>
            <a:r>
              <a:rPr lang="en-GB" sz="2800" dirty="0" smtClean="0">
                <a:latin typeface="SassoonPrimaryInfant" pitchFamily="2" charset="0"/>
              </a:rPr>
              <a:t>Information texts</a:t>
            </a:r>
            <a:endParaRPr lang="en-GB" sz="2800" dirty="0">
              <a:latin typeface="SassoonPrimaryInfant" pitchFamily="2" charset="0"/>
            </a:endParaRPr>
          </a:p>
          <a:p>
            <a:pPr>
              <a:defRPr/>
            </a:pPr>
            <a:r>
              <a:rPr lang="en-GB" sz="2800" dirty="0" smtClean="0">
                <a:latin typeface="SassoonPrimaryInfant" pitchFamily="2" charset="0"/>
              </a:rPr>
              <a:t>Poetry</a:t>
            </a:r>
            <a:endParaRPr lang="en-GB" sz="2800" dirty="0">
              <a:latin typeface="SassoonPrimaryInfant" pitchFamily="2" charset="0"/>
            </a:endParaRPr>
          </a:p>
          <a:p>
            <a:pPr>
              <a:defRPr/>
            </a:pPr>
            <a:r>
              <a:rPr lang="en-GB" sz="2800" dirty="0">
                <a:latin typeface="SassoonPrimaryInfant" pitchFamily="2" charset="0"/>
              </a:rPr>
              <a:t>Diaries</a:t>
            </a:r>
          </a:p>
          <a:p>
            <a:pPr>
              <a:defRPr/>
            </a:pPr>
            <a:r>
              <a:rPr lang="en-GB" sz="2800" dirty="0" smtClean="0">
                <a:latin typeface="SassoonPrimaryInfant" pitchFamily="2" charset="0"/>
              </a:rPr>
              <a:t>Recounts</a:t>
            </a:r>
            <a:endParaRPr lang="en-GB" sz="2800" dirty="0">
              <a:latin typeface="SassoonPrimaryInfant" pitchFamily="2" charset="0"/>
            </a:endParaRPr>
          </a:p>
          <a:p>
            <a:pPr marL="0" indent="0">
              <a:buNone/>
              <a:defRPr/>
            </a:pPr>
            <a:r>
              <a:rPr lang="en-GB" sz="2800" dirty="0">
                <a:latin typeface="SassoonPrimaryInfant" pitchFamily="2" charset="0"/>
              </a:rPr>
              <a:t>T</a:t>
            </a:r>
            <a:r>
              <a:rPr lang="en-GB" sz="2800" dirty="0" smtClean="0">
                <a:latin typeface="SassoonPrimaryInfant" pitchFamily="2" charset="0"/>
              </a:rPr>
              <a:t>o </a:t>
            </a:r>
            <a:r>
              <a:rPr lang="en-GB" sz="2800" dirty="0">
                <a:latin typeface="SassoonPrimaryInfant" pitchFamily="2" charset="0"/>
              </a:rPr>
              <a:t>name but a few!</a:t>
            </a:r>
          </a:p>
          <a:p>
            <a:pPr marL="0" indent="0">
              <a:buNone/>
            </a:pPr>
            <a:endParaRPr lang="en-GB" dirty="0"/>
          </a:p>
        </p:txBody>
      </p:sp>
      <p:pic>
        <p:nvPicPr>
          <p:cNvPr id="4" name="Picture 3"/>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652120" y="2924944"/>
            <a:ext cx="2376264" cy="2376264"/>
          </a:xfrm>
          <a:prstGeom prst="rect">
            <a:avLst/>
          </a:prstGeom>
        </p:spPr>
      </p:pic>
    </p:spTree>
    <p:extLst>
      <p:ext uri="{BB962C8B-B14F-4D97-AF65-F5344CB8AC3E}">
        <p14:creationId xmlns:p14="http://schemas.microsoft.com/office/powerpoint/2010/main" val="3750105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algn="ctr"/>
            <a:r>
              <a:rPr lang="en-GB" b="1" dirty="0" smtClean="0">
                <a:latin typeface="SassoonPrimaryInfant" pitchFamily="2" charset="0"/>
              </a:rPr>
              <a:t>Maths</a:t>
            </a:r>
            <a:endParaRPr lang="en-GB" b="1" dirty="0">
              <a:latin typeface="SassoonPrimaryInfant" pitchFamily="2" charset="0"/>
            </a:endParaRPr>
          </a:p>
        </p:txBody>
      </p:sp>
      <p:sp>
        <p:nvSpPr>
          <p:cNvPr id="3" name="Content Placeholder 2"/>
          <p:cNvSpPr>
            <a:spLocks noGrp="1"/>
          </p:cNvSpPr>
          <p:nvPr>
            <p:ph idx="1"/>
          </p:nvPr>
        </p:nvSpPr>
        <p:spPr>
          <a:xfrm>
            <a:off x="683568" y="1700808"/>
            <a:ext cx="8229600" cy="4805888"/>
          </a:xfrm>
        </p:spPr>
        <p:txBody>
          <a:bodyPr>
            <a:normAutofit fontScale="77500" lnSpcReduction="20000"/>
          </a:bodyPr>
          <a:lstStyle/>
          <a:p>
            <a:pPr marL="0" indent="0" algn="ctr">
              <a:buFontTx/>
              <a:buNone/>
              <a:defRPr/>
            </a:pPr>
            <a:r>
              <a:rPr lang="en-GB" sz="2800" b="1" dirty="0">
                <a:latin typeface="SassoonPrimaryInfant" pitchFamily="2" charset="0"/>
              </a:rPr>
              <a:t>We will be covering a range of </a:t>
            </a:r>
            <a:r>
              <a:rPr lang="en-GB" sz="2800" b="1" dirty="0" smtClean="0">
                <a:latin typeface="SassoonPrimaryInfant" pitchFamily="2" charset="0"/>
              </a:rPr>
              <a:t>units, for example</a:t>
            </a:r>
            <a:r>
              <a:rPr lang="en-GB" sz="2800" b="1" dirty="0">
                <a:latin typeface="SassoonPrimaryInfant" pitchFamily="2" charset="0"/>
              </a:rPr>
              <a:t>:</a:t>
            </a:r>
            <a:endParaRPr lang="en-GB" sz="2800" b="1" dirty="0" smtClean="0">
              <a:latin typeface="SassoonPrimaryInfant" pitchFamily="2" charset="0"/>
            </a:endParaRPr>
          </a:p>
          <a:p>
            <a:pPr marL="0" indent="0" algn="ctr">
              <a:buFontTx/>
              <a:buNone/>
              <a:defRPr/>
            </a:pPr>
            <a:endParaRPr lang="en-GB" sz="2800" u="sng" dirty="0">
              <a:latin typeface="SassoonPrimaryInfant" pitchFamily="2" charset="0"/>
            </a:endParaRPr>
          </a:p>
          <a:p>
            <a:pPr>
              <a:defRPr/>
            </a:pPr>
            <a:r>
              <a:rPr lang="en-GB" sz="2800" dirty="0">
                <a:latin typeface="SassoonPrimaryInfant" pitchFamily="2" charset="0"/>
              </a:rPr>
              <a:t>Number and Place Value</a:t>
            </a:r>
          </a:p>
          <a:p>
            <a:pPr>
              <a:defRPr/>
            </a:pPr>
            <a:r>
              <a:rPr lang="en-GB" sz="2800" dirty="0">
                <a:latin typeface="SassoonPrimaryInfant" pitchFamily="2" charset="0"/>
              </a:rPr>
              <a:t>Addition and Subtraction</a:t>
            </a:r>
          </a:p>
          <a:p>
            <a:pPr>
              <a:defRPr/>
            </a:pPr>
            <a:r>
              <a:rPr lang="en-GB" sz="2800" dirty="0">
                <a:latin typeface="SassoonPrimaryInfant" pitchFamily="2" charset="0"/>
              </a:rPr>
              <a:t>Multiplication and Division</a:t>
            </a:r>
          </a:p>
          <a:p>
            <a:pPr>
              <a:defRPr/>
            </a:pPr>
            <a:r>
              <a:rPr lang="en-GB" sz="2800" dirty="0">
                <a:latin typeface="SassoonPrimaryInfant" pitchFamily="2" charset="0"/>
              </a:rPr>
              <a:t>Fractions</a:t>
            </a:r>
          </a:p>
          <a:p>
            <a:pPr>
              <a:defRPr/>
            </a:pPr>
            <a:r>
              <a:rPr lang="en-GB" sz="2800" dirty="0">
                <a:latin typeface="SassoonPrimaryInfant" pitchFamily="2" charset="0"/>
              </a:rPr>
              <a:t>Geometry (Shape)</a:t>
            </a:r>
          </a:p>
          <a:p>
            <a:pPr>
              <a:defRPr/>
            </a:pPr>
            <a:r>
              <a:rPr lang="en-GB" sz="2800" dirty="0">
                <a:latin typeface="SassoonPrimaryInfant" pitchFamily="2" charset="0"/>
              </a:rPr>
              <a:t>Statistics (Data Handling)</a:t>
            </a:r>
          </a:p>
          <a:p>
            <a:pPr>
              <a:defRPr/>
            </a:pPr>
            <a:r>
              <a:rPr lang="en-GB" sz="2800" dirty="0">
                <a:latin typeface="SassoonPrimaryInfant" pitchFamily="2" charset="0"/>
              </a:rPr>
              <a:t>Times </a:t>
            </a:r>
            <a:r>
              <a:rPr lang="en-GB" sz="2800" dirty="0" smtClean="0">
                <a:latin typeface="SassoonPrimaryInfant" pitchFamily="2" charset="0"/>
              </a:rPr>
              <a:t>tables - </a:t>
            </a:r>
            <a:r>
              <a:rPr lang="en-GB" sz="2800" dirty="0">
                <a:latin typeface="SassoonPrimaryInfant" pitchFamily="2" charset="0"/>
              </a:rPr>
              <a:t>To begin with 3</a:t>
            </a:r>
            <a:r>
              <a:rPr lang="en-GB" sz="2800" dirty="0" smtClean="0">
                <a:latin typeface="SassoonPrimaryInfant" pitchFamily="2" charset="0"/>
              </a:rPr>
              <a:t>s</a:t>
            </a:r>
            <a:r>
              <a:rPr lang="en-GB" sz="2800" dirty="0">
                <a:latin typeface="SassoonPrimaryInfant" pitchFamily="2" charset="0"/>
              </a:rPr>
              <a:t>, 4</a:t>
            </a:r>
            <a:r>
              <a:rPr lang="en-GB" sz="2800" dirty="0" smtClean="0">
                <a:latin typeface="SassoonPrimaryInfant" pitchFamily="2" charset="0"/>
              </a:rPr>
              <a:t>s </a:t>
            </a:r>
            <a:r>
              <a:rPr lang="en-GB" sz="2800" dirty="0">
                <a:latin typeface="SassoonPrimaryInfant" pitchFamily="2" charset="0"/>
              </a:rPr>
              <a:t>and </a:t>
            </a:r>
            <a:r>
              <a:rPr lang="en-GB" sz="2800" dirty="0" smtClean="0">
                <a:latin typeface="SassoonPrimaryInfant" pitchFamily="2" charset="0"/>
              </a:rPr>
              <a:t>8s, moving on to </a:t>
            </a:r>
          </a:p>
          <a:p>
            <a:pPr marL="0" indent="0">
              <a:buNone/>
              <a:defRPr/>
            </a:pPr>
            <a:r>
              <a:rPr lang="en-GB" sz="2800" dirty="0">
                <a:latin typeface="SassoonPrimaryInfant" pitchFamily="2" charset="0"/>
              </a:rPr>
              <a:t> </a:t>
            </a:r>
            <a:r>
              <a:rPr lang="en-GB" sz="2800" dirty="0" smtClean="0">
                <a:latin typeface="SassoonPrimaryInfant" pitchFamily="2" charset="0"/>
              </a:rPr>
              <a:t>   6s, 7s and 9s, and eventually all x tables by the end of Year 4.</a:t>
            </a:r>
          </a:p>
          <a:p>
            <a:pPr>
              <a:defRPr/>
            </a:pPr>
            <a:r>
              <a:rPr lang="en-GB" sz="2800" dirty="0" smtClean="0">
                <a:latin typeface="SassoonPrimaryInfant" pitchFamily="2" charset="0"/>
              </a:rPr>
              <a:t>Measure</a:t>
            </a:r>
            <a:endParaRPr lang="en-GB" sz="2800" dirty="0">
              <a:latin typeface="SassoonPrimaryInfant" pitchFamily="2" charset="0"/>
            </a:endParaRP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492896"/>
            <a:ext cx="2036064" cy="2078736"/>
          </a:xfrm>
          <a:prstGeom prst="rect">
            <a:avLst/>
          </a:prstGeom>
        </p:spPr>
      </p:pic>
    </p:spTree>
    <p:extLst>
      <p:ext uri="{BB962C8B-B14F-4D97-AF65-F5344CB8AC3E}">
        <p14:creationId xmlns:p14="http://schemas.microsoft.com/office/powerpoint/2010/main" val="108671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pPr algn="ctr"/>
            <a:r>
              <a:rPr lang="en-GB" sz="4800" b="1" dirty="0" smtClean="0">
                <a:latin typeface="SassoonPrimaryInfant" pitchFamily="2" charset="0"/>
              </a:rPr>
              <a:t>The CPA Approach to Maths</a:t>
            </a:r>
            <a:endParaRPr lang="en-GB" sz="4800" b="1" dirty="0">
              <a:latin typeface="SassoonPrimaryInfant" pitchFamily="2" charset="0"/>
            </a:endParaRPr>
          </a:p>
        </p:txBody>
      </p:sp>
      <p:sp>
        <p:nvSpPr>
          <p:cNvPr id="3" name="Content Placeholder 2"/>
          <p:cNvSpPr>
            <a:spLocks noGrp="1"/>
          </p:cNvSpPr>
          <p:nvPr>
            <p:ph idx="1"/>
          </p:nvPr>
        </p:nvSpPr>
        <p:spPr>
          <a:xfrm>
            <a:off x="755576" y="3861048"/>
            <a:ext cx="8229600" cy="2357616"/>
          </a:xfrm>
        </p:spPr>
        <p:txBody>
          <a:bodyPr>
            <a:normAutofit/>
          </a:bodyPr>
          <a:lstStyle/>
          <a:p>
            <a:r>
              <a:rPr lang="en-US" dirty="0">
                <a:latin typeface="SassoonPrimaryInfant" pitchFamily="2" charset="0"/>
              </a:rPr>
              <a:t>The CPA </a:t>
            </a:r>
            <a:r>
              <a:rPr lang="en-US" dirty="0" smtClean="0">
                <a:latin typeface="SassoonPrimaryInfant" pitchFamily="2" charset="0"/>
              </a:rPr>
              <a:t>approach </a:t>
            </a:r>
            <a:r>
              <a:rPr lang="en-US" dirty="0">
                <a:latin typeface="SassoonPrimaryInfant" pitchFamily="2" charset="0"/>
              </a:rPr>
              <a:t>helps pupils to develop a deep understanding of maths as part of mastery </a:t>
            </a:r>
            <a:r>
              <a:rPr lang="en-US" dirty="0" smtClean="0">
                <a:latin typeface="SassoonPrimaryInfant" pitchFamily="2" charset="0"/>
              </a:rPr>
              <a:t>learning.</a:t>
            </a:r>
          </a:p>
          <a:p>
            <a:r>
              <a:rPr lang="en-US" dirty="0" smtClean="0">
                <a:latin typeface="SassoonPrimaryInfant" pitchFamily="2" charset="0"/>
              </a:rPr>
              <a:t>It </a:t>
            </a:r>
            <a:r>
              <a:rPr lang="en-US" dirty="0">
                <a:latin typeface="SassoonPrimaryInfant" pitchFamily="2" charset="0"/>
              </a:rPr>
              <a:t>involves moving from concrete materials, to pictorial representations, to abstract symbols and problems. </a:t>
            </a:r>
            <a:endParaRPr lang="en-GB" dirty="0">
              <a:latin typeface="SassoonPrimaryInfant" pitchFamily="2" charset="0"/>
            </a:endParaRPr>
          </a:p>
        </p:txBody>
      </p:sp>
      <p:pic>
        <p:nvPicPr>
          <p:cNvPr id="11" name="Picture 10"/>
          <p:cNvPicPr>
            <a:picLocks noChangeAspect="1"/>
          </p:cNvPicPr>
          <p:nvPr/>
        </p:nvPicPr>
        <p:blipFill rotWithShape="1">
          <a:blip r:embed="rId3"/>
          <a:srcRect l="4618" t="36219" r="10153" b="31297"/>
          <a:stretch/>
        </p:blipFill>
        <p:spPr>
          <a:xfrm>
            <a:off x="1043608" y="1628800"/>
            <a:ext cx="7296650" cy="1563568"/>
          </a:xfrm>
          <a:prstGeom prst="rect">
            <a:avLst/>
          </a:prstGeom>
        </p:spPr>
      </p:pic>
    </p:spTree>
    <p:extLst>
      <p:ext uri="{BB962C8B-B14F-4D97-AF65-F5344CB8AC3E}">
        <p14:creationId xmlns:p14="http://schemas.microsoft.com/office/powerpoint/2010/main" val="1077851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476672"/>
            <a:ext cx="8229600" cy="1076752"/>
          </a:xfrm>
        </p:spPr>
        <p:txBody>
          <a:bodyPr/>
          <a:lstStyle/>
          <a:p>
            <a:pPr algn="ctr"/>
            <a:r>
              <a:rPr lang="en-GB" b="1" dirty="0" smtClean="0">
                <a:latin typeface="SassoonPrimaryInfant" pitchFamily="2" charset="0"/>
              </a:rPr>
              <a:t>Discovery Curriculum</a:t>
            </a:r>
            <a:endParaRPr lang="en-GB" b="1" dirty="0">
              <a:latin typeface="SassoonPrimaryInfant" pitchFamily="2" charset="0"/>
            </a:endParaRPr>
          </a:p>
        </p:txBody>
      </p:sp>
      <p:sp>
        <p:nvSpPr>
          <p:cNvPr id="3" name="Content Placeholder 2"/>
          <p:cNvSpPr>
            <a:spLocks noGrp="1"/>
          </p:cNvSpPr>
          <p:nvPr>
            <p:ph idx="1"/>
          </p:nvPr>
        </p:nvSpPr>
        <p:spPr>
          <a:xfrm>
            <a:off x="774690" y="1525647"/>
            <a:ext cx="7882651" cy="3744356"/>
          </a:xfrm>
        </p:spPr>
        <p:txBody>
          <a:bodyPr>
            <a:noAutofit/>
          </a:bodyPr>
          <a:lstStyle/>
          <a:p>
            <a:pPr>
              <a:lnSpc>
                <a:spcPct val="120000"/>
              </a:lnSpc>
            </a:pPr>
            <a:r>
              <a:rPr lang="en-GB" sz="1800" dirty="0" smtClean="0">
                <a:latin typeface="SassoonPrimaryInfant" pitchFamily="2" charset="0"/>
              </a:rPr>
              <a:t>The curriculum topics run across all classes in Key Stage 2 and cover a range of subjects including:</a:t>
            </a:r>
          </a:p>
          <a:p>
            <a:pPr lvl="1">
              <a:lnSpc>
                <a:spcPct val="120000"/>
              </a:lnSpc>
            </a:pPr>
            <a:r>
              <a:rPr lang="en-GB" sz="1800" dirty="0" smtClean="0">
                <a:latin typeface="SassoonPrimaryInfant" pitchFamily="2" charset="0"/>
              </a:rPr>
              <a:t>Geography</a:t>
            </a:r>
          </a:p>
          <a:p>
            <a:pPr lvl="1">
              <a:lnSpc>
                <a:spcPct val="120000"/>
              </a:lnSpc>
            </a:pPr>
            <a:r>
              <a:rPr lang="en-GB" sz="1800" dirty="0" smtClean="0">
                <a:latin typeface="SassoonPrimaryInfant" pitchFamily="2" charset="0"/>
              </a:rPr>
              <a:t>Music</a:t>
            </a:r>
          </a:p>
          <a:p>
            <a:pPr lvl="1">
              <a:lnSpc>
                <a:spcPct val="120000"/>
              </a:lnSpc>
            </a:pPr>
            <a:r>
              <a:rPr lang="en-GB" sz="1800" dirty="0" smtClean="0">
                <a:latin typeface="SassoonPrimaryInfant" pitchFamily="2" charset="0"/>
              </a:rPr>
              <a:t>History</a:t>
            </a:r>
          </a:p>
          <a:p>
            <a:pPr lvl="1">
              <a:lnSpc>
                <a:spcPct val="120000"/>
              </a:lnSpc>
            </a:pPr>
            <a:r>
              <a:rPr lang="en-GB" sz="1800" dirty="0" smtClean="0">
                <a:latin typeface="SassoonPrimaryInfant" pitchFamily="2" charset="0"/>
              </a:rPr>
              <a:t>Art</a:t>
            </a:r>
          </a:p>
          <a:p>
            <a:pPr lvl="1">
              <a:lnSpc>
                <a:spcPct val="120000"/>
              </a:lnSpc>
            </a:pPr>
            <a:r>
              <a:rPr lang="en-GB" sz="1800" dirty="0" smtClean="0">
                <a:latin typeface="SassoonPrimaryInfant" pitchFamily="2" charset="0"/>
              </a:rPr>
              <a:t>Design Technology</a:t>
            </a:r>
          </a:p>
          <a:p>
            <a:pPr>
              <a:lnSpc>
                <a:spcPct val="120000"/>
              </a:lnSpc>
            </a:pPr>
            <a:r>
              <a:rPr lang="en-GB" sz="1800" dirty="0" smtClean="0">
                <a:latin typeface="SassoonPrimaryInfant" pitchFamily="2" charset="0"/>
              </a:rPr>
              <a:t>Science is taught discreetly based on the Year 3 and Year 4 curriculum expectations.</a:t>
            </a:r>
            <a:endParaRPr lang="en-GB" sz="1800" dirty="0">
              <a:latin typeface="SassoonPrimaryInfant" pitchFamily="2" charset="0"/>
            </a:endParaRPr>
          </a:p>
          <a:p>
            <a:pPr>
              <a:lnSpc>
                <a:spcPct val="120000"/>
              </a:lnSpc>
            </a:pPr>
            <a:r>
              <a:rPr lang="en-GB" sz="1800" dirty="0" smtClean="0">
                <a:latin typeface="SassoonPrimaryInfant" pitchFamily="2" charset="0"/>
              </a:rPr>
              <a:t>Each class will take part in one trip (or in-school educational day) every term.</a:t>
            </a:r>
          </a:p>
        </p:txBody>
      </p:sp>
      <p:pic>
        <p:nvPicPr>
          <p:cNvPr id="5122" name="Picture 2" descr="C:\Users\staff29.OXHEY\AppData\Local\Microsoft\Windows\Temporary Internet Files\Content.IE5\O8JIM0P9\science_Science_News_12_13.5851858_std[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636912"/>
            <a:ext cx="1564555" cy="183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268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1225</TotalTime>
  <Words>1436</Words>
  <Application>Microsoft Office PowerPoint</Application>
  <PresentationFormat>On-screen Show (4:3)</PresentationFormat>
  <Paragraphs>169</Paragraphs>
  <Slides>23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Garamond</vt:lpstr>
      <vt:lpstr>SassoonPrimaryInfant</vt:lpstr>
      <vt:lpstr>Wingdings</vt:lpstr>
      <vt:lpstr>Wingdings 2</vt:lpstr>
      <vt:lpstr>Organic</vt:lpstr>
      <vt:lpstr>KS2 Introduction Evening</vt:lpstr>
      <vt:lpstr>Class Structure</vt:lpstr>
      <vt:lpstr>Oxhey Uniform</vt:lpstr>
      <vt:lpstr>Reading</vt:lpstr>
      <vt:lpstr>Reading Ladder</vt:lpstr>
      <vt:lpstr>English</vt:lpstr>
      <vt:lpstr>Maths</vt:lpstr>
      <vt:lpstr>The CPA Approach to Maths</vt:lpstr>
      <vt:lpstr>Discovery Curriculum</vt:lpstr>
      <vt:lpstr>Discovery topics this year</vt:lpstr>
      <vt:lpstr>Promoting Independence</vt:lpstr>
      <vt:lpstr>Happy learners make great progress!</vt:lpstr>
      <vt:lpstr>Assessment</vt:lpstr>
      <vt:lpstr>Multiplication Check Y4</vt:lpstr>
      <vt:lpstr>PowerPoint Presentation</vt:lpstr>
      <vt:lpstr>Spellings</vt:lpstr>
      <vt:lpstr>Learning Online</vt:lpstr>
      <vt:lpstr>P.E.</vt:lpstr>
      <vt:lpstr>Forest School</vt:lpstr>
      <vt:lpstr>Standon Bowers! </vt:lpstr>
      <vt:lpstr>Standon Bowers</vt:lpstr>
      <vt:lpstr>Pick Up</vt:lpstr>
      <vt:lpstr>Any Questions?</vt:lpstr>
    </vt:vector>
  </TitlesOfParts>
  <Company>Oxhey First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Meet the Teacher Evening</dc:title>
  <dc:creator>staff29</dc:creator>
  <cp:lastModifiedBy>EHolt</cp:lastModifiedBy>
  <cp:revision>87</cp:revision>
  <dcterms:created xsi:type="dcterms:W3CDTF">2016-09-06T19:33:29Z</dcterms:created>
  <dcterms:modified xsi:type="dcterms:W3CDTF">2021-09-16T15:09:00Z</dcterms:modified>
</cp:coreProperties>
</file>