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4" r:id="rId3"/>
    <p:sldId id="275" r:id="rId4"/>
    <p:sldId id="273" r:id="rId5"/>
    <p:sldId id="272" r:id="rId6"/>
    <p:sldId id="270" r:id="rId7"/>
    <p:sldId id="259" r:id="rId8"/>
    <p:sldId id="261" r:id="rId9"/>
    <p:sldId id="264" r:id="rId10"/>
    <p:sldId id="262" r:id="rId11"/>
    <p:sldId id="265" r:id="rId12"/>
    <p:sldId id="276" r:id="rId13"/>
    <p:sldId id="277" r:id="rId14"/>
    <p:sldId id="266" r:id="rId15"/>
    <p:sldId id="267" r:id="rId16"/>
    <p:sldId id="269" r:id="rId17"/>
    <p:sldId id="279" r:id="rId18"/>
    <p:sldId id="280" r:id="rId19"/>
    <p:sldId id="278"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5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F48C2B-D3AE-4162-B28F-AF7A6C53C8EB}" type="datetimeFigureOut">
              <a:rPr lang="en-GB" smtClean="0"/>
              <a:t>14/11/2021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45366-547F-4C03-9349-E7092D05C885}" type="slidenum">
              <a:rPr lang="en-GB" smtClean="0"/>
              <a:t>‹#›</a:t>
            </a:fld>
            <a:endParaRPr lang="en-GB"/>
          </a:p>
        </p:txBody>
      </p:sp>
    </p:spTree>
    <p:extLst>
      <p:ext uri="{BB962C8B-B14F-4D97-AF65-F5344CB8AC3E}">
        <p14:creationId xmlns:p14="http://schemas.microsoft.com/office/powerpoint/2010/main" val="105808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B45366-547F-4C03-9349-E7092D05C885}" type="slidenum">
              <a:rPr lang="en-GB" smtClean="0"/>
              <a:t>8</a:t>
            </a:fld>
            <a:endParaRPr lang="en-GB"/>
          </a:p>
        </p:txBody>
      </p:sp>
    </p:spTree>
    <p:extLst>
      <p:ext uri="{BB962C8B-B14F-4D97-AF65-F5344CB8AC3E}">
        <p14:creationId xmlns:p14="http://schemas.microsoft.com/office/powerpoint/2010/main" val="407525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CC92E8-B4F1-49DA-B168-A7D2A6564C19}"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38459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CC92E8-B4F1-49DA-B168-A7D2A6564C19}"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228094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CC92E8-B4F1-49DA-B168-A7D2A6564C19}"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309564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CC92E8-B4F1-49DA-B168-A7D2A6564C19}"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425081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CC92E8-B4F1-49DA-B168-A7D2A6564C19}"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18255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FCC92E8-B4F1-49DA-B168-A7D2A6564C19}" type="datetimeFigureOut">
              <a:rPr lang="en-GB" smtClean="0"/>
              <a:t>14/11/2021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44398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FCC92E8-B4F1-49DA-B168-A7D2A6564C19}" type="datetimeFigureOut">
              <a:rPr lang="en-GB" smtClean="0"/>
              <a:t>14/11/2021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349786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FCC92E8-B4F1-49DA-B168-A7D2A6564C19}" type="datetimeFigureOut">
              <a:rPr lang="en-GB" smtClean="0"/>
              <a:t>14/11/2021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44135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C92E8-B4F1-49DA-B168-A7D2A6564C19}" type="datetimeFigureOut">
              <a:rPr lang="en-GB" smtClean="0"/>
              <a:t>14/11/2021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79656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CC92E8-B4F1-49DA-B168-A7D2A6564C19}" type="datetimeFigureOut">
              <a:rPr lang="en-GB" smtClean="0"/>
              <a:t>14/11/2021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151273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CC92E8-B4F1-49DA-B168-A7D2A6564C19}" type="datetimeFigureOut">
              <a:rPr lang="en-GB" smtClean="0"/>
              <a:t>14/11/2021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262606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C92E8-B4F1-49DA-B168-A7D2A6564C19}" type="datetimeFigureOut">
              <a:rPr lang="en-GB" smtClean="0"/>
              <a:t>14/11/2021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984BB-378B-4F78-91FF-3E76F179F582}" type="slidenum">
              <a:rPr lang="en-GB" smtClean="0"/>
              <a:t>‹#›</a:t>
            </a:fld>
            <a:endParaRPr lang="en-GB"/>
          </a:p>
        </p:txBody>
      </p:sp>
    </p:spTree>
    <p:extLst>
      <p:ext uri="{BB962C8B-B14F-4D97-AF65-F5344CB8AC3E}">
        <p14:creationId xmlns:p14="http://schemas.microsoft.com/office/powerpoint/2010/main" val="2413521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google.co.uk/url?sa=i&amp;rct=j&amp;q=&amp;esrc=s&amp;source=images&amp;cd=&amp;cad=rja&amp;uact=8&amp;ved=0ahUKEwinwIrG_53PAhWHWxQKHUI2AesQjRwIBw&amp;url=http://cliparts.co/images-of-children-writing&amp;bvm=bv.133178914,d.ZGg&amp;psig=AFQjCNGff_wQNEV8_x50hEsEv_hgWkqbhg&amp;ust=147446263376756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goodreads.com/author/show/61105.Dr_Seus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15616" y="620688"/>
            <a:ext cx="6984776" cy="6217087"/>
          </a:xfrm>
          <a:prstGeom prst="rect">
            <a:avLst/>
          </a:prstGeom>
          <a:noFill/>
        </p:spPr>
        <p:txBody>
          <a:bodyPr wrap="square" rtlCol="0">
            <a:spAutoFit/>
          </a:bodyPr>
          <a:lstStyle/>
          <a:p>
            <a:pPr algn="ctr"/>
            <a:r>
              <a:rPr lang="en-GB" sz="2800" u="sng" dirty="0">
                <a:solidFill>
                  <a:schemeClr val="bg1"/>
                </a:solidFill>
                <a:latin typeface="SassoonPrimaryInfant"/>
              </a:rPr>
              <a:t>Phonics</a:t>
            </a:r>
          </a:p>
          <a:p>
            <a:pPr algn="ctr"/>
            <a:r>
              <a:rPr lang="en-GB" sz="2800" u="sng" dirty="0">
                <a:solidFill>
                  <a:schemeClr val="bg1"/>
                </a:solidFill>
                <a:latin typeface="SassoonPrimaryInfant"/>
              </a:rPr>
              <a:t>Why teach phonics?</a:t>
            </a:r>
          </a:p>
          <a:p>
            <a:pPr algn="ctr"/>
            <a:endParaRPr lang="en-GB" sz="2800" dirty="0">
              <a:solidFill>
                <a:schemeClr val="bg1"/>
              </a:solidFill>
              <a:latin typeface="SassoonPrimaryInfant"/>
            </a:endParaRPr>
          </a:p>
          <a:p>
            <a:r>
              <a:rPr lang="en-GB" sz="2800" dirty="0">
                <a:solidFill>
                  <a:schemeClr val="bg1"/>
                </a:solidFill>
                <a:latin typeface="SassoonPrimaryInfant"/>
                <a:ea typeface="Sassoon Infant Rg" panose="02000503030000020003" pitchFamily="2" charset="0"/>
              </a:rPr>
              <a:t>The ability to read and write well is a vital skill for all children, paving the way for an enjoyable and successful school experience.</a:t>
            </a:r>
          </a:p>
          <a:p>
            <a:endParaRPr lang="en-GB" sz="2800" dirty="0">
              <a:solidFill>
                <a:schemeClr val="bg1"/>
              </a:solidFill>
              <a:latin typeface="SassoonPrimaryInfant"/>
              <a:ea typeface="Sassoon Infant Rg" panose="02000503030000020003" pitchFamily="2" charset="0"/>
            </a:endParaRPr>
          </a:p>
          <a:p>
            <a:r>
              <a:rPr lang="en-GB" sz="2800" dirty="0">
                <a:solidFill>
                  <a:schemeClr val="bg1"/>
                </a:solidFill>
                <a:latin typeface="SassoonPrimaryInfant"/>
                <a:ea typeface="Sassoon Infant Rg" panose="02000503030000020003" pitchFamily="2" charset="0"/>
              </a:rPr>
              <a:t>Phonics helps children to develop good reading and spelling skills</a:t>
            </a:r>
          </a:p>
          <a:p>
            <a:pPr algn="ctr"/>
            <a:endParaRPr lang="en-GB" sz="8000" dirty="0">
              <a:solidFill>
                <a:schemeClr val="bg1"/>
              </a:solidFill>
              <a:latin typeface="SassoonPrimaryInfant" pitchFamily="2" charset="0"/>
            </a:endParaRPr>
          </a:p>
          <a:p>
            <a:pPr algn="ctr"/>
            <a:endParaRPr lang="en-GB" sz="6600" dirty="0">
              <a:solidFill>
                <a:schemeClr val="bg1"/>
              </a:solidFill>
              <a:latin typeface="SassoonPrimaryInfant" pitchFamily="2" charset="0"/>
            </a:endParaRPr>
          </a:p>
        </p:txBody>
      </p:sp>
    </p:spTree>
    <p:extLst>
      <p:ext uri="{BB962C8B-B14F-4D97-AF65-F5344CB8AC3E}">
        <p14:creationId xmlns:p14="http://schemas.microsoft.com/office/powerpoint/2010/main" val="227116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792064" y="373456"/>
            <a:ext cx="5688632" cy="1446550"/>
          </a:xfrm>
          <a:prstGeom prst="rect">
            <a:avLst/>
          </a:prstGeom>
          <a:noFill/>
        </p:spPr>
        <p:txBody>
          <a:bodyPr wrap="square" rtlCol="0">
            <a:spAutoFit/>
          </a:bodyPr>
          <a:lstStyle/>
          <a:p>
            <a:pPr algn="ctr"/>
            <a:r>
              <a:rPr lang="en-GB" sz="4400" u="sng" dirty="0">
                <a:solidFill>
                  <a:schemeClr val="bg1"/>
                </a:solidFill>
                <a:latin typeface="SassoonPrimaryInfant" pitchFamily="2" charset="0"/>
              </a:rPr>
              <a:t>The Initial Code Activities</a:t>
            </a:r>
          </a:p>
        </p:txBody>
      </p:sp>
      <p:sp>
        <p:nvSpPr>
          <p:cNvPr id="3" name="TextBox 2"/>
          <p:cNvSpPr txBox="1"/>
          <p:nvPr/>
        </p:nvSpPr>
        <p:spPr>
          <a:xfrm>
            <a:off x="899592" y="1718513"/>
            <a:ext cx="6480720" cy="4662815"/>
          </a:xfrm>
          <a:prstGeom prst="rect">
            <a:avLst/>
          </a:prstGeom>
          <a:noFill/>
        </p:spPr>
        <p:txBody>
          <a:bodyPr wrap="square" rtlCol="0">
            <a:spAutoFit/>
          </a:bodyPr>
          <a:lstStyle/>
          <a:p>
            <a:pPr>
              <a:lnSpc>
                <a:spcPct val="150000"/>
              </a:lnSpc>
            </a:pPr>
            <a:r>
              <a:rPr lang="en-GB" dirty="0">
                <a:solidFill>
                  <a:schemeClr val="bg1"/>
                </a:solidFill>
                <a:latin typeface="SassoonPrimaryInfant" pitchFamily="2" charset="0"/>
              </a:rPr>
              <a:t>The Sounds Write approach  introduces a  series of structured and repetitive lessons that introduce key  skills to read and write. The lessons are repeated for each letter set within the code.</a:t>
            </a:r>
          </a:p>
          <a:p>
            <a:pPr>
              <a:lnSpc>
                <a:spcPct val="150000"/>
              </a:lnSpc>
            </a:pPr>
            <a:endParaRPr lang="en-GB" dirty="0">
              <a:solidFill>
                <a:schemeClr val="bg1"/>
              </a:solidFill>
              <a:latin typeface="SassoonPrimaryInfant" pitchFamily="2" charset="0"/>
            </a:endParaRPr>
          </a:p>
          <a:p>
            <a:pPr>
              <a:lnSpc>
                <a:spcPct val="150000"/>
              </a:lnSpc>
            </a:pPr>
            <a:r>
              <a:rPr lang="en-GB" dirty="0">
                <a:solidFill>
                  <a:schemeClr val="bg1"/>
                </a:solidFill>
                <a:latin typeface="SassoonPrimaryInfant" pitchFamily="2" charset="0"/>
              </a:rPr>
              <a:t>Throughout the phonics sessions children will learn to:</a:t>
            </a:r>
          </a:p>
          <a:p>
            <a:pPr>
              <a:lnSpc>
                <a:spcPct val="150000"/>
              </a:lnSpc>
            </a:pPr>
            <a:endParaRPr lang="en-GB" dirty="0">
              <a:solidFill>
                <a:schemeClr val="bg1"/>
              </a:solidFill>
              <a:latin typeface="SassoonPrimaryInfant" pitchFamily="2" charset="0"/>
            </a:endParaRPr>
          </a:p>
          <a:p>
            <a:pPr>
              <a:lnSpc>
                <a:spcPct val="150000"/>
              </a:lnSpc>
            </a:pPr>
            <a:r>
              <a:rPr lang="en-GB" dirty="0">
                <a:solidFill>
                  <a:schemeClr val="bg1"/>
                </a:solidFill>
                <a:latin typeface="SassoonPrimaryInfant" pitchFamily="2" charset="0"/>
              </a:rPr>
              <a:t>Build words</a:t>
            </a:r>
          </a:p>
          <a:p>
            <a:pPr>
              <a:lnSpc>
                <a:spcPct val="150000"/>
              </a:lnSpc>
            </a:pPr>
            <a:r>
              <a:rPr lang="en-GB" dirty="0">
                <a:solidFill>
                  <a:schemeClr val="bg1"/>
                </a:solidFill>
                <a:latin typeface="SassoonPrimaryInfant" pitchFamily="2" charset="0"/>
              </a:rPr>
              <a:t>Search for sounds</a:t>
            </a:r>
          </a:p>
          <a:p>
            <a:pPr>
              <a:lnSpc>
                <a:spcPct val="150000"/>
              </a:lnSpc>
            </a:pPr>
            <a:r>
              <a:rPr lang="en-GB" dirty="0">
                <a:solidFill>
                  <a:schemeClr val="bg1"/>
                </a:solidFill>
                <a:latin typeface="SassoonPrimaryInfant" pitchFamily="2" charset="0"/>
              </a:rPr>
              <a:t>Swap Sounds in words</a:t>
            </a:r>
          </a:p>
          <a:p>
            <a:pPr>
              <a:lnSpc>
                <a:spcPct val="150000"/>
              </a:lnSpc>
            </a:pPr>
            <a:r>
              <a:rPr lang="en-GB" dirty="0">
                <a:solidFill>
                  <a:schemeClr val="bg1"/>
                </a:solidFill>
                <a:latin typeface="SassoonPrimaryInfant" pitchFamily="2" charset="0"/>
              </a:rPr>
              <a:t>Read and spell words</a:t>
            </a:r>
          </a:p>
          <a:p>
            <a:pPr>
              <a:lnSpc>
                <a:spcPct val="150000"/>
              </a:lnSpc>
            </a:pPr>
            <a:endParaRPr lang="en-GB" dirty="0">
              <a:solidFill>
                <a:schemeClr val="bg1"/>
              </a:solidFill>
              <a:latin typeface="SassoonPrimaryInfant" pitchFamily="2" charset="0"/>
            </a:endParaRPr>
          </a:p>
        </p:txBody>
      </p:sp>
      <p:pic>
        <p:nvPicPr>
          <p:cNvPr id="3074" name="Picture 2" descr="Image result for children writing carto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671617" y="3429000"/>
            <a:ext cx="1683805" cy="260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57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996" y="740023"/>
            <a:ext cx="6192688" cy="769441"/>
          </a:xfrm>
          <a:prstGeom prst="rect">
            <a:avLst/>
          </a:prstGeom>
          <a:noFill/>
        </p:spPr>
        <p:txBody>
          <a:bodyPr wrap="square" rtlCol="0">
            <a:spAutoFit/>
          </a:bodyPr>
          <a:lstStyle/>
          <a:p>
            <a:pPr algn="ctr"/>
            <a:r>
              <a:rPr lang="en-GB" sz="4400" u="sng" dirty="0">
                <a:solidFill>
                  <a:schemeClr val="bg1"/>
                </a:solidFill>
                <a:latin typeface="SassoonPrimaryInfant" pitchFamily="2" charset="0"/>
              </a:rPr>
              <a:t>The Extended Code</a:t>
            </a:r>
          </a:p>
        </p:txBody>
      </p:sp>
      <p:sp>
        <p:nvSpPr>
          <p:cNvPr id="3" name="TextBox 2"/>
          <p:cNvSpPr txBox="1"/>
          <p:nvPr/>
        </p:nvSpPr>
        <p:spPr>
          <a:xfrm>
            <a:off x="899592" y="1640751"/>
            <a:ext cx="7272808" cy="4154984"/>
          </a:xfrm>
          <a:prstGeom prst="rect">
            <a:avLst/>
          </a:prstGeom>
          <a:noFill/>
        </p:spPr>
        <p:txBody>
          <a:bodyPr wrap="square" rtlCol="0">
            <a:spAutoFit/>
          </a:bodyPr>
          <a:lstStyle/>
          <a:p>
            <a:pPr>
              <a:lnSpc>
                <a:spcPct val="200000"/>
              </a:lnSpc>
            </a:pPr>
            <a:r>
              <a:rPr lang="en-GB" dirty="0">
                <a:solidFill>
                  <a:schemeClr val="bg1"/>
                </a:solidFill>
                <a:latin typeface="SassoonPrimaryInfant" pitchFamily="2" charset="0"/>
              </a:rPr>
              <a:t>In the extended code, children are taught that :</a:t>
            </a:r>
          </a:p>
          <a:p>
            <a:pPr marL="285750" indent="-285750">
              <a:lnSpc>
                <a:spcPct val="200000"/>
              </a:lnSpc>
              <a:buFont typeface="Wingdings" panose="05000000000000000000" pitchFamily="2" charset="2"/>
              <a:buChar char="Ø"/>
            </a:pPr>
            <a:r>
              <a:rPr lang="en-GB" dirty="0">
                <a:solidFill>
                  <a:schemeClr val="bg1"/>
                </a:solidFill>
                <a:latin typeface="SassoonPrimaryInfant" pitchFamily="2" charset="0"/>
              </a:rPr>
              <a:t>Many spellings represent more than one sound.</a:t>
            </a:r>
          </a:p>
          <a:p>
            <a:pPr marL="285750" indent="-285750">
              <a:lnSpc>
                <a:spcPct val="200000"/>
              </a:lnSpc>
              <a:buFont typeface="Wingdings" panose="05000000000000000000" pitchFamily="2" charset="2"/>
              <a:buChar char="Ø"/>
            </a:pPr>
            <a:r>
              <a:rPr lang="en-GB" dirty="0">
                <a:solidFill>
                  <a:schemeClr val="bg1"/>
                </a:solidFill>
                <a:latin typeface="SassoonPrimaryInfant" pitchFamily="2" charset="0"/>
              </a:rPr>
              <a:t>Many sounds can be represented by more than one spelling.</a:t>
            </a:r>
          </a:p>
          <a:p>
            <a:pPr marL="285750" indent="-285750">
              <a:lnSpc>
                <a:spcPct val="200000"/>
              </a:lnSpc>
              <a:buFont typeface="Wingdings" panose="05000000000000000000" pitchFamily="2" charset="2"/>
              <a:buChar char="Ø"/>
            </a:pPr>
            <a:endParaRPr lang="en-GB" dirty="0">
              <a:solidFill>
                <a:schemeClr val="bg1"/>
              </a:solidFill>
              <a:latin typeface="SassoonPrimaryInfant" pitchFamily="2" charset="0"/>
            </a:endParaRPr>
          </a:p>
          <a:p>
            <a:pPr>
              <a:lnSpc>
                <a:spcPct val="200000"/>
              </a:lnSpc>
            </a:pPr>
            <a:r>
              <a:rPr lang="en-GB" dirty="0">
                <a:solidFill>
                  <a:schemeClr val="bg1"/>
                </a:solidFill>
                <a:latin typeface="SassoonPrimaryInfant" pitchFamily="2" charset="0"/>
              </a:rPr>
              <a:t>E.g. </a:t>
            </a:r>
          </a:p>
          <a:p>
            <a:pPr marL="285750" indent="-285750">
              <a:lnSpc>
                <a:spcPct val="200000"/>
              </a:lnSpc>
              <a:buFont typeface="Wingdings" panose="05000000000000000000" pitchFamily="2" charset="2"/>
              <a:buChar char="Ø"/>
            </a:pPr>
            <a:r>
              <a:rPr lang="en-GB" dirty="0">
                <a:solidFill>
                  <a:schemeClr val="bg1"/>
                </a:solidFill>
                <a:latin typeface="SassoonPrimaryInfant" pitchFamily="2" charset="0"/>
              </a:rPr>
              <a:t>/ae/ can be spelt</a:t>
            </a:r>
          </a:p>
          <a:p>
            <a:pPr marL="285750" indent="-285750">
              <a:lnSpc>
                <a:spcPct val="200000"/>
              </a:lnSpc>
              <a:buFont typeface="Wingdings" panose="05000000000000000000" pitchFamily="2" charset="2"/>
              <a:buChar char="Ø"/>
            </a:pPr>
            <a:r>
              <a:rPr lang="en-GB" sz="2400" dirty="0">
                <a:solidFill>
                  <a:schemeClr val="bg1"/>
                </a:solidFill>
                <a:latin typeface="SassoonPrimaryInfant" pitchFamily="2" charset="0"/>
              </a:rPr>
              <a:t>ay (pl</a:t>
            </a:r>
            <a:r>
              <a:rPr lang="en-GB" sz="2400" dirty="0">
                <a:solidFill>
                  <a:srgbClr val="FF0000"/>
                </a:solidFill>
                <a:latin typeface="SassoonPrimaryInfant" pitchFamily="2" charset="0"/>
              </a:rPr>
              <a:t>ay</a:t>
            </a:r>
            <a:r>
              <a:rPr lang="en-GB" sz="2400" dirty="0">
                <a:solidFill>
                  <a:schemeClr val="bg1"/>
                </a:solidFill>
                <a:latin typeface="SassoonPrimaryInfant" pitchFamily="2" charset="0"/>
              </a:rPr>
              <a:t>)        ai  (dr</a:t>
            </a:r>
            <a:r>
              <a:rPr lang="en-GB" sz="2400" dirty="0">
                <a:solidFill>
                  <a:srgbClr val="FF0000"/>
                </a:solidFill>
                <a:latin typeface="SassoonPrimaryInfant" pitchFamily="2" charset="0"/>
              </a:rPr>
              <a:t>ai</a:t>
            </a:r>
            <a:r>
              <a:rPr lang="en-GB" sz="2400" dirty="0">
                <a:solidFill>
                  <a:schemeClr val="bg1"/>
                </a:solidFill>
                <a:latin typeface="SassoonPrimaryInfant" pitchFamily="2" charset="0"/>
              </a:rPr>
              <a:t>n)     </a:t>
            </a:r>
            <a:r>
              <a:rPr lang="en-GB" sz="2400" dirty="0" err="1">
                <a:solidFill>
                  <a:schemeClr val="bg1"/>
                </a:solidFill>
                <a:latin typeface="SassoonPrimaryInfant" pitchFamily="2" charset="0"/>
              </a:rPr>
              <a:t>ea</a:t>
            </a:r>
            <a:r>
              <a:rPr lang="en-GB" sz="2400" dirty="0">
                <a:solidFill>
                  <a:schemeClr val="bg1"/>
                </a:solidFill>
                <a:latin typeface="SassoonPrimaryInfant" pitchFamily="2" charset="0"/>
              </a:rPr>
              <a:t>  (gr</a:t>
            </a:r>
            <a:r>
              <a:rPr lang="en-GB" sz="2400" dirty="0">
                <a:solidFill>
                  <a:srgbClr val="FF0000"/>
                </a:solidFill>
                <a:latin typeface="SassoonPrimaryInfant" pitchFamily="2" charset="0"/>
              </a:rPr>
              <a:t>ea</a:t>
            </a:r>
            <a:r>
              <a:rPr lang="en-GB" sz="2400" dirty="0">
                <a:solidFill>
                  <a:schemeClr val="bg1"/>
                </a:solidFill>
                <a:latin typeface="SassoonPrimaryInfant" pitchFamily="2" charset="0"/>
              </a:rPr>
              <a:t>t)  a-e  (g</a:t>
            </a:r>
            <a:r>
              <a:rPr lang="en-GB" sz="2400" dirty="0">
                <a:solidFill>
                  <a:srgbClr val="FF0000"/>
                </a:solidFill>
                <a:latin typeface="SassoonPrimaryInfant" pitchFamily="2" charset="0"/>
              </a:rPr>
              <a:t>a</a:t>
            </a:r>
            <a:r>
              <a:rPr lang="en-GB" sz="2400" dirty="0">
                <a:solidFill>
                  <a:schemeClr val="bg1"/>
                </a:solidFill>
                <a:latin typeface="SassoonPrimaryInfant" pitchFamily="2" charset="0"/>
              </a:rPr>
              <a:t>t</a:t>
            </a:r>
            <a:r>
              <a:rPr lang="en-GB" sz="2400" dirty="0">
                <a:solidFill>
                  <a:srgbClr val="FF0000"/>
                </a:solidFill>
                <a:latin typeface="SassoonPrimaryInfant" pitchFamily="2" charset="0"/>
              </a:rPr>
              <a:t>e</a:t>
            </a:r>
            <a:r>
              <a:rPr lang="en-GB" sz="2400" dirty="0">
                <a:solidFill>
                  <a:schemeClr val="bg1"/>
                </a:solidFill>
                <a:latin typeface="SassoonPrimaryInfant" pitchFamily="2" charset="0"/>
              </a:rPr>
              <a:t>)</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282010" y="3429000"/>
            <a:ext cx="238737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689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1640751"/>
            <a:ext cx="7272808" cy="727571"/>
          </a:xfrm>
          <a:prstGeom prst="rect">
            <a:avLst/>
          </a:prstGeom>
          <a:noFill/>
        </p:spPr>
        <p:txBody>
          <a:bodyPr wrap="square" rtlCol="0">
            <a:spAutoFit/>
          </a:bodyPr>
          <a:lstStyle/>
          <a:p>
            <a:pPr>
              <a:lnSpc>
                <a:spcPct val="200000"/>
              </a:lnSpc>
            </a:pPr>
            <a:endParaRPr lang="en-GB" sz="2400" dirty="0">
              <a:solidFill>
                <a:schemeClr val="bg1"/>
              </a:solidFill>
              <a:latin typeface="SassoonPrimaryInfant" pitchFamily="2" charset="0"/>
            </a:endParaRPr>
          </a:p>
        </p:txBody>
      </p:sp>
      <p:pic>
        <p:nvPicPr>
          <p:cNvPr id="7" name="Picture 6">
            <a:extLst>
              <a:ext uri="{FF2B5EF4-FFF2-40B4-BE49-F238E27FC236}">
                <a16:creationId xmlns:a16="http://schemas.microsoft.com/office/drawing/2014/main" id="{68E9784F-48F5-4BCB-9414-44BF18E28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278305"/>
            <a:ext cx="5184576" cy="6196492"/>
          </a:xfrm>
          <a:prstGeom prst="rect">
            <a:avLst/>
          </a:prstGeom>
        </p:spPr>
      </p:pic>
    </p:spTree>
    <p:extLst>
      <p:ext uri="{BB962C8B-B14F-4D97-AF65-F5344CB8AC3E}">
        <p14:creationId xmlns:p14="http://schemas.microsoft.com/office/powerpoint/2010/main" val="500331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92375" y="1113103"/>
            <a:ext cx="7272808" cy="1569660"/>
          </a:xfrm>
          <a:prstGeom prst="rect">
            <a:avLst/>
          </a:prstGeom>
          <a:noFill/>
        </p:spPr>
        <p:txBody>
          <a:bodyPr wrap="square" rtlCol="0">
            <a:spAutoFit/>
          </a:bodyPr>
          <a:lstStyle/>
          <a:p>
            <a:pPr marL="285750" indent="-285750">
              <a:buFont typeface="Wingdings" panose="05000000000000000000" pitchFamily="2" charset="2"/>
              <a:buChar char="ü"/>
            </a:pPr>
            <a:r>
              <a:rPr lang="en-GB" sz="2400" dirty="0">
                <a:solidFill>
                  <a:schemeClr val="bg1"/>
                </a:solidFill>
              </a:rPr>
              <a:t>‘Walk through’ – talk about pictures</a:t>
            </a:r>
          </a:p>
          <a:p>
            <a:pPr marL="285750" indent="-285750">
              <a:buFont typeface="Wingdings" panose="05000000000000000000" pitchFamily="2" charset="2"/>
              <a:buChar char="ü"/>
            </a:pPr>
            <a:r>
              <a:rPr lang="en-GB" sz="2400" dirty="0">
                <a:solidFill>
                  <a:schemeClr val="bg1"/>
                </a:solidFill>
              </a:rPr>
              <a:t>Sound out words and blend together to read</a:t>
            </a:r>
          </a:p>
          <a:p>
            <a:pPr marL="285750" indent="-285750">
              <a:buFont typeface="Wingdings" panose="05000000000000000000" pitchFamily="2" charset="2"/>
              <a:buChar char="ü"/>
            </a:pPr>
            <a:r>
              <a:rPr lang="en-GB" sz="2400" dirty="0">
                <a:solidFill>
                  <a:schemeClr val="bg1"/>
                </a:solidFill>
              </a:rPr>
              <a:t> You as the adult need to model this process.</a:t>
            </a:r>
          </a:p>
          <a:p>
            <a:pPr marL="285750" indent="-285750">
              <a:buFont typeface="Wingdings" panose="05000000000000000000" pitchFamily="2" charset="2"/>
              <a:buChar char="ü"/>
            </a:pPr>
            <a:r>
              <a:rPr lang="en-GB" sz="2400" dirty="0">
                <a:solidFill>
                  <a:schemeClr val="bg1"/>
                </a:solidFill>
              </a:rPr>
              <a:t>Re-read sentence to make sure it makes sense</a:t>
            </a:r>
            <a:r>
              <a:rPr lang="en-GB" sz="2400" dirty="0"/>
              <a:t>.</a:t>
            </a:r>
          </a:p>
        </p:txBody>
      </p:sp>
      <p:pic>
        <p:nvPicPr>
          <p:cNvPr id="6" name="Picture 5">
            <a:extLst>
              <a:ext uri="{FF2B5EF4-FFF2-40B4-BE49-F238E27FC236}">
                <a16:creationId xmlns:a16="http://schemas.microsoft.com/office/drawing/2014/main" id="{C66D3EE9-DD1E-49DE-9F3B-6980BC1C2F8A}"/>
              </a:ext>
            </a:extLst>
          </p:cNvPr>
          <p:cNvPicPr>
            <a:picLocks noChangeAspect="1"/>
          </p:cNvPicPr>
          <p:nvPr/>
        </p:nvPicPr>
        <p:blipFill rotWithShape="1">
          <a:blip r:embed="rId4"/>
          <a:srcRect l="30077" t="16532" r="29523" b="11610"/>
          <a:stretch/>
        </p:blipFill>
        <p:spPr>
          <a:xfrm>
            <a:off x="5588714" y="3067466"/>
            <a:ext cx="3600988" cy="3600987"/>
          </a:xfrm>
          <a:prstGeom prst="rect">
            <a:avLst/>
          </a:prstGeom>
        </p:spPr>
      </p:pic>
      <p:pic>
        <p:nvPicPr>
          <p:cNvPr id="8" name="Picture 7">
            <a:extLst>
              <a:ext uri="{FF2B5EF4-FFF2-40B4-BE49-F238E27FC236}">
                <a16:creationId xmlns:a16="http://schemas.microsoft.com/office/drawing/2014/main" id="{4A78758A-F383-4C51-A5A5-8404FBA004F8}"/>
              </a:ext>
            </a:extLst>
          </p:cNvPr>
          <p:cNvPicPr>
            <a:picLocks noChangeAspect="1"/>
          </p:cNvPicPr>
          <p:nvPr/>
        </p:nvPicPr>
        <p:blipFill rotWithShape="1">
          <a:blip r:embed="rId5"/>
          <a:srcRect l="28969" t="15548" r="33397" b="8657"/>
          <a:stretch/>
        </p:blipFill>
        <p:spPr>
          <a:xfrm rot="21002333">
            <a:off x="375715" y="563139"/>
            <a:ext cx="2032887" cy="2301945"/>
          </a:xfrm>
          <a:prstGeom prst="rect">
            <a:avLst/>
          </a:prstGeom>
        </p:spPr>
      </p:pic>
      <p:sp>
        <p:nvSpPr>
          <p:cNvPr id="2" name="Rectangle 1">
            <a:extLst>
              <a:ext uri="{FF2B5EF4-FFF2-40B4-BE49-F238E27FC236}">
                <a16:creationId xmlns:a16="http://schemas.microsoft.com/office/drawing/2014/main" id="{69ADCCE4-FB80-4D5D-A48F-AF11802ED9E0}"/>
              </a:ext>
            </a:extLst>
          </p:cNvPr>
          <p:cNvSpPr/>
          <p:nvPr/>
        </p:nvSpPr>
        <p:spPr>
          <a:xfrm>
            <a:off x="3777741" y="476672"/>
            <a:ext cx="4572000" cy="707886"/>
          </a:xfrm>
          <a:prstGeom prst="rect">
            <a:avLst/>
          </a:prstGeom>
        </p:spPr>
        <p:txBody>
          <a:bodyPr>
            <a:spAutoFit/>
          </a:bodyPr>
          <a:lstStyle/>
          <a:p>
            <a:r>
              <a:rPr lang="en-GB" sz="2000" u="sng" dirty="0">
                <a:solidFill>
                  <a:schemeClr val="bg1"/>
                </a:solidFill>
              </a:rPr>
              <a:t>Helping your child to share books and read at home</a:t>
            </a:r>
          </a:p>
        </p:txBody>
      </p:sp>
      <p:sp>
        <p:nvSpPr>
          <p:cNvPr id="4" name="Rectangle 3">
            <a:extLst>
              <a:ext uri="{FF2B5EF4-FFF2-40B4-BE49-F238E27FC236}">
                <a16:creationId xmlns:a16="http://schemas.microsoft.com/office/drawing/2014/main" id="{E4D92253-9523-4A80-8C97-33AA4FB34ECD}"/>
              </a:ext>
            </a:extLst>
          </p:cNvPr>
          <p:cNvSpPr/>
          <p:nvPr/>
        </p:nvSpPr>
        <p:spPr>
          <a:xfrm>
            <a:off x="900143" y="2794000"/>
            <a:ext cx="4734272" cy="3600986"/>
          </a:xfrm>
          <a:prstGeom prst="rect">
            <a:avLst/>
          </a:prstGeom>
        </p:spPr>
        <p:txBody>
          <a:bodyPr wrap="square">
            <a:spAutoFit/>
          </a:bodyPr>
          <a:lstStyle/>
          <a:p>
            <a:pPr marL="285750" indent="-285750">
              <a:buFont typeface="Wingdings" panose="05000000000000000000" pitchFamily="2" charset="2"/>
              <a:buChar char="ü"/>
            </a:pPr>
            <a:r>
              <a:rPr lang="en-GB" sz="2400" dirty="0">
                <a:solidFill>
                  <a:schemeClr val="bg1"/>
                </a:solidFill>
              </a:rPr>
              <a:t>Talk about the story together to</a:t>
            </a:r>
          </a:p>
          <a:p>
            <a:r>
              <a:rPr lang="en-GB" sz="2400" dirty="0">
                <a:solidFill>
                  <a:schemeClr val="bg1"/>
                </a:solidFill>
              </a:rPr>
              <a:t>Make sure your child understands it.</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Ask, which was their favourite part?</a:t>
            </a:r>
          </a:p>
          <a:p>
            <a:pPr marL="285750" indent="-285750">
              <a:buFont typeface="Arial" panose="020B0604020202020204" pitchFamily="34" charset="0"/>
              <a:buChar char="•"/>
            </a:pPr>
            <a:r>
              <a:rPr lang="en-GB" dirty="0">
                <a:solidFill>
                  <a:schemeClr val="bg1"/>
                </a:solidFill>
              </a:rPr>
              <a:t>Are there any parts they did not like?</a:t>
            </a:r>
          </a:p>
          <a:p>
            <a:pPr marL="285750" indent="-285750">
              <a:buFont typeface="Arial" panose="020B0604020202020204" pitchFamily="34" charset="0"/>
              <a:buChar char="•"/>
            </a:pPr>
            <a:r>
              <a:rPr lang="en-GB" dirty="0">
                <a:solidFill>
                  <a:schemeClr val="bg1"/>
                </a:solidFill>
              </a:rPr>
              <a:t>Can they relate it to their own</a:t>
            </a:r>
          </a:p>
          <a:p>
            <a:r>
              <a:rPr lang="en-GB" dirty="0">
                <a:solidFill>
                  <a:schemeClr val="bg1"/>
                </a:solidFill>
              </a:rPr>
              <a:t>    experience?</a:t>
            </a:r>
          </a:p>
          <a:p>
            <a:endParaRPr lang="en-GB" dirty="0">
              <a:solidFill>
                <a:schemeClr val="bg1"/>
              </a:solidFill>
            </a:endParaRPr>
          </a:p>
          <a:p>
            <a:r>
              <a:rPr lang="en-GB" dirty="0">
                <a:solidFill>
                  <a:schemeClr val="bg1"/>
                </a:solidFill>
              </a:rPr>
              <a:t>PLEASE WRITE IN PLANNER WHEN YOU HAVE HEARD YOUR CHILD READ (at least 3x a week) AND FEEL FREE TO COMMENT ON YOUR CHILDS ENJOYMENT OF THE BOOK.</a:t>
            </a:r>
          </a:p>
        </p:txBody>
      </p:sp>
    </p:spTree>
    <p:extLst>
      <p:ext uri="{BB962C8B-B14F-4D97-AF65-F5344CB8AC3E}">
        <p14:creationId xmlns:p14="http://schemas.microsoft.com/office/powerpoint/2010/main" val="87655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004" y="-117004"/>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3F8251F4-3F62-4CC8-856A-D8BCBC2D17D5}"/>
              </a:ext>
            </a:extLst>
          </p:cNvPr>
          <p:cNvSpPr/>
          <p:nvPr/>
        </p:nvSpPr>
        <p:spPr>
          <a:xfrm>
            <a:off x="575556" y="764704"/>
            <a:ext cx="7920880" cy="4031873"/>
          </a:xfrm>
          <a:prstGeom prst="rect">
            <a:avLst/>
          </a:prstGeom>
        </p:spPr>
        <p:txBody>
          <a:bodyPr wrap="square">
            <a:spAutoFit/>
          </a:bodyPr>
          <a:lstStyle/>
          <a:p>
            <a:pPr algn="ctr"/>
            <a:r>
              <a:rPr lang="en-US" sz="4000" dirty="0">
                <a:solidFill>
                  <a:schemeClr val="bg1"/>
                </a:solidFill>
                <a:latin typeface="Sassoon Infant Rg" panose="02000503030000020003" pitchFamily="2" charset="0"/>
                <a:ea typeface="Sassoon Infant Rg" panose="02000503030000020003" pitchFamily="2" charset="0"/>
                <a:cs typeface="Tahoma"/>
              </a:rPr>
              <a:t>Remember….</a:t>
            </a:r>
          </a:p>
          <a:p>
            <a:pPr algn="ctr"/>
            <a:endParaRPr lang="en-US" sz="3600" dirty="0">
              <a:solidFill>
                <a:schemeClr val="bg1"/>
              </a:solidFill>
              <a:latin typeface="Sassoon Infant Rg" panose="02000503030000020003" pitchFamily="2" charset="0"/>
              <a:ea typeface="Sassoon Infant Rg" panose="02000503030000020003" pitchFamily="2" charset="0"/>
              <a:cs typeface="Tahoma"/>
            </a:endParaRPr>
          </a:p>
          <a:p>
            <a:r>
              <a:rPr lang="en-US" sz="3600" dirty="0">
                <a:solidFill>
                  <a:schemeClr val="bg1"/>
                </a:solidFill>
                <a:latin typeface="Sassoon Infant Rg" panose="02000503030000020003" pitchFamily="2" charset="0"/>
                <a:ea typeface="Sassoon Infant Rg" panose="02000503030000020003" pitchFamily="2" charset="0"/>
                <a:cs typeface="Tahoma"/>
              </a:rPr>
              <a:t>“The more that you read, the more things you will know. The more that you learn, the more places you'll go.” </a:t>
            </a:r>
          </a:p>
          <a:p>
            <a:endParaRPr lang="en-US" sz="3600" dirty="0">
              <a:latin typeface="Sassoon Infant Rg" panose="02000503030000020003" pitchFamily="2" charset="0"/>
              <a:ea typeface="Sassoon Infant Rg" panose="02000503030000020003" pitchFamily="2" charset="0"/>
              <a:cs typeface="Tahoma"/>
            </a:endParaRPr>
          </a:p>
          <a:p>
            <a:pPr algn="ctr"/>
            <a:r>
              <a:rPr lang="en-US" sz="3600" b="1" dirty="0">
                <a:solidFill>
                  <a:schemeClr val="accent6"/>
                </a:solidFill>
                <a:latin typeface="Sassoon Infant Rg" panose="02000503030000020003" pitchFamily="2" charset="0"/>
                <a:ea typeface="Sassoon Infant Rg" panose="02000503030000020003" pitchFamily="2" charset="0"/>
                <a:cs typeface="Tahoma"/>
                <a:hlinkClick r:id="rId4">
                  <a:extLst>
                    <a:ext uri="{A12FA001-AC4F-418D-AE19-62706E023703}">
                      <ahyp:hlinkClr xmlns:ahyp="http://schemas.microsoft.com/office/drawing/2018/hyperlinkcolor" val="tx"/>
                    </a:ext>
                  </a:extLst>
                </a:hlinkClick>
              </a:rPr>
              <a:t>Dr. Seuss, </a:t>
            </a:r>
            <a:r>
              <a:rPr lang="en-US" sz="3600" b="1" dirty="0">
                <a:solidFill>
                  <a:schemeClr val="accent6"/>
                </a:solidFill>
                <a:latin typeface="Sassoon Infant Rg" panose="02000503030000020003" pitchFamily="2" charset="0"/>
                <a:ea typeface="Sassoon Infant Rg" panose="02000503030000020003" pitchFamily="2" charset="0"/>
                <a:cs typeface="Tahoma"/>
              </a:rPr>
              <a:t>I Can Read With My Eyes Shut!</a:t>
            </a:r>
            <a:endParaRPr lang="en-US" dirty="0">
              <a:latin typeface="Sassoon Infant Rg" panose="02000503030000020003" pitchFamily="2" charset="0"/>
              <a:ea typeface="Sassoon Infant Rg" panose="02000503030000020003" pitchFamily="2" charset="0"/>
              <a:cs typeface="Tahoma"/>
            </a:endParaRPr>
          </a:p>
        </p:txBody>
      </p:sp>
    </p:spTree>
    <p:extLst>
      <p:ext uri="{BB962C8B-B14F-4D97-AF65-F5344CB8AC3E}">
        <p14:creationId xmlns:p14="http://schemas.microsoft.com/office/powerpoint/2010/main" val="1809884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996" y="740023"/>
            <a:ext cx="6192688" cy="2123658"/>
          </a:xfrm>
          <a:prstGeom prst="rect">
            <a:avLst/>
          </a:prstGeom>
          <a:noFill/>
        </p:spPr>
        <p:txBody>
          <a:bodyPr wrap="square" rtlCol="0">
            <a:spAutoFit/>
          </a:bodyPr>
          <a:lstStyle/>
          <a:p>
            <a:pPr algn="ctr"/>
            <a:r>
              <a:rPr lang="en-GB" sz="4400" u="sng" dirty="0">
                <a:solidFill>
                  <a:schemeClr val="bg1"/>
                </a:solidFill>
                <a:latin typeface="SassoonPrimaryInfant" pitchFamily="2" charset="0"/>
              </a:rPr>
              <a:t>The Physical Aspect of Writing</a:t>
            </a:r>
          </a:p>
          <a:p>
            <a:pPr algn="ctr"/>
            <a:endParaRPr lang="en-GB" sz="4400" dirty="0">
              <a:solidFill>
                <a:schemeClr val="bg1"/>
              </a:solidFill>
              <a:latin typeface="SassoonPrimaryInfant" pitchFamily="2" charset="0"/>
            </a:endParaRPr>
          </a:p>
        </p:txBody>
      </p:sp>
      <p:sp>
        <p:nvSpPr>
          <p:cNvPr id="3" name="TextBox 2"/>
          <p:cNvSpPr txBox="1"/>
          <p:nvPr/>
        </p:nvSpPr>
        <p:spPr>
          <a:xfrm>
            <a:off x="899592" y="1988840"/>
            <a:ext cx="4968552" cy="923330"/>
          </a:xfrm>
          <a:prstGeom prst="rect">
            <a:avLst/>
          </a:prstGeom>
          <a:noFill/>
        </p:spPr>
        <p:txBody>
          <a:bodyPr wrap="square" rtlCol="0">
            <a:spAutoFit/>
          </a:bodyPr>
          <a:lstStyle/>
          <a:p>
            <a:pPr>
              <a:lnSpc>
                <a:spcPct val="150000"/>
              </a:lnSpc>
            </a:pPr>
            <a:endParaRPr lang="en-GB" dirty="0">
              <a:solidFill>
                <a:schemeClr val="bg1"/>
              </a:solidFill>
              <a:latin typeface="SassoonPrimaryInfant" pitchFamily="2" charset="0"/>
            </a:endParaRPr>
          </a:p>
          <a:p>
            <a:pPr>
              <a:lnSpc>
                <a:spcPct val="150000"/>
              </a:lnSpc>
            </a:pPr>
            <a:endParaRPr lang="en-GB" dirty="0">
              <a:solidFill>
                <a:schemeClr val="bg1"/>
              </a:solidFill>
              <a:latin typeface="SassoonPrimaryInfant" pitchFamily="2" charset="0"/>
            </a:endParaRPr>
          </a:p>
        </p:txBody>
      </p:sp>
      <p:sp>
        <p:nvSpPr>
          <p:cNvPr id="2" name="TextBox 1"/>
          <p:cNvSpPr txBox="1"/>
          <p:nvPr/>
        </p:nvSpPr>
        <p:spPr>
          <a:xfrm>
            <a:off x="1115616" y="2459496"/>
            <a:ext cx="6409068" cy="3693319"/>
          </a:xfrm>
          <a:prstGeom prst="rect">
            <a:avLst/>
          </a:prstGeom>
          <a:noFill/>
        </p:spPr>
        <p:txBody>
          <a:bodyPr wrap="square" rtlCol="0">
            <a:spAutoFit/>
          </a:bodyPr>
          <a:lstStyle/>
          <a:p>
            <a:r>
              <a:rPr lang="en-GB" dirty="0">
                <a:solidFill>
                  <a:schemeClr val="bg1"/>
                </a:solidFill>
              </a:rPr>
              <a:t>Writing not only involves the </a:t>
            </a:r>
            <a:r>
              <a:rPr lang="en-GB" dirty="0">
                <a:solidFill>
                  <a:srgbClr val="FFFF00"/>
                </a:solidFill>
              </a:rPr>
              <a:t>phonetic side </a:t>
            </a:r>
            <a:r>
              <a:rPr lang="en-GB" dirty="0">
                <a:solidFill>
                  <a:schemeClr val="bg1"/>
                </a:solidFill>
              </a:rPr>
              <a:t>(being able to hear the sounds that make up a word) but the </a:t>
            </a:r>
            <a:r>
              <a:rPr lang="en-GB" dirty="0">
                <a:solidFill>
                  <a:srgbClr val="FFFF00"/>
                </a:solidFill>
              </a:rPr>
              <a:t>physical aspect </a:t>
            </a:r>
            <a:r>
              <a:rPr lang="en-GB" dirty="0">
                <a:solidFill>
                  <a:schemeClr val="bg1"/>
                </a:solidFill>
              </a:rPr>
              <a:t>of forming letters to write sounds down.</a:t>
            </a:r>
          </a:p>
          <a:p>
            <a:endParaRPr lang="en-GB" dirty="0">
              <a:solidFill>
                <a:schemeClr val="bg1"/>
              </a:solidFill>
            </a:endParaRPr>
          </a:p>
          <a:p>
            <a:r>
              <a:rPr lang="en-GB" dirty="0">
                <a:solidFill>
                  <a:schemeClr val="bg1"/>
                </a:solidFill>
              </a:rPr>
              <a:t>Our whole-school handwriting scheme, ‘</a:t>
            </a:r>
            <a:r>
              <a:rPr lang="en-GB" dirty="0" err="1">
                <a:solidFill>
                  <a:schemeClr val="bg1"/>
                </a:solidFill>
              </a:rPr>
              <a:t>Penpals</a:t>
            </a:r>
            <a:r>
              <a:rPr lang="en-GB" dirty="0">
                <a:solidFill>
                  <a:schemeClr val="bg1"/>
                </a:solidFill>
              </a:rPr>
              <a:t>’ teaches letter formation.</a:t>
            </a:r>
          </a:p>
          <a:p>
            <a:endParaRPr lang="en-GB" dirty="0">
              <a:solidFill>
                <a:schemeClr val="bg1"/>
              </a:solidFill>
            </a:endParaRPr>
          </a:p>
          <a:p>
            <a:r>
              <a:rPr lang="en-GB" dirty="0">
                <a:solidFill>
                  <a:schemeClr val="bg1"/>
                </a:solidFill>
              </a:rPr>
              <a:t>Pre-cursers to formal handwriting  are important in the early years to develop dexterity and muscle memory.</a:t>
            </a:r>
          </a:p>
          <a:p>
            <a:endParaRPr lang="en-GB" dirty="0">
              <a:solidFill>
                <a:schemeClr val="bg1"/>
              </a:solidFill>
            </a:endParaRPr>
          </a:p>
          <a:p>
            <a:r>
              <a:rPr lang="en-GB" dirty="0">
                <a:solidFill>
                  <a:schemeClr val="bg1"/>
                </a:solidFill>
              </a:rPr>
              <a:t>‘</a:t>
            </a:r>
            <a:r>
              <a:rPr lang="en-GB">
                <a:solidFill>
                  <a:schemeClr val="bg1"/>
                </a:solidFill>
              </a:rPr>
              <a:t>Funky Fingers’</a:t>
            </a:r>
            <a:endParaRPr lang="en-GB" dirty="0">
              <a:solidFill>
                <a:schemeClr val="bg1"/>
              </a:solidFill>
            </a:endParaRPr>
          </a:p>
          <a:p>
            <a:endParaRPr lang="en-GB" dirty="0">
              <a:solidFill>
                <a:schemeClr val="bg1"/>
              </a:solidFill>
            </a:endParaRPr>
          </a:p>
          <a:p>
            <a:r>
              <a:rPr lang="en-GB" dirty="0">
                <a:solidFill>
                  <a:schemeClr val="bg1"/>
                </a:solidFill>
              </a:rPr>
              <a:t>Dough Disco!</a:t>
            </a:r>
          </a:p>
        </p:txBody>
      </p:sp>
    </p:spTree>
    <p:extLst>
      <p:ext uri="{BB962C8B-B14F-4D97-AF65-F5344CB8AC3E}">
        <p14:creationId xmlns:p14="http://schemas.microsoft.com/office/powerpoint/2010/main" val="3930833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42" y="356261"/>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71956" y="421223"/>
            <a:ext cx="7200444" cy="769441"/>
          </a:xfrm>
          <a:prstGeom prst="rect">
            <a:avLst/>
          </a:prstGeom>
          <a:noFill/>
        </p:spPr>
        <p:txBody>
          <a:bodyPr wrap="square" rtlCol="0">
            <a:spAutoFit/>
          </a:bodyPr>
          <a:lstStyle/>
          <a:p>
            <a:pPr algn="ctr"/>
            <a:r>
              <a:rPr lang="en-GB" sz="4400" dirty="0">
                <a:solidFill>
                  <a:schemeClr val="bg1"/>
                </a:solidFill>
                <a:latin typeface="SassoonPrimaryInfant" pitchFamily="2" charset="0"/>
              </a:rPr>
              <a:t>How you can help at home</a:t>
            </a:r>
          </a:p>
        </p:txBody>
      </p:sp>
      <p:pic>
        <p:nvPicPr>
          <p:cNvPr id="4" name="Picture 3"/>
          <p:cNvPicPr>
            <a:picLocks noChangeAspect="1"/>
          </p:cNvPicPr>
          <p:nvPr/>
        </p:nvPicPr>
        <p:blipFill>
          <a:blip r:embed="rId4"/>
          <a:stretch>
            <a:fillRect/>
          </a:stretch>
        </p:blipFill>
        <p:spPr>
          <a:xfrm>
            <a:off x="793405" y="1228539"/>
            <a:ext cx="7378995" cy="4148659"/>
          </a:xfrm>
          <a:prstGeom prst="rect">
            <a:avLst/>
          </a:prstGeom>
        </p:spPr>
      </p:pic>
      <p:sp>
        <p:nvSpPr>
          <p:cNvPr id="7" name="Rectangle 6"/>
          <p:cNvSpPr/>
          <p:nvPr/>
        </p:nvSpPr>
        <p:spPr>
          <a:xfrm>
            <a:off x="1403648" y="5462409"/>
            <a:ext cx="7272808" cy="400110"/>
          </a:xfrm>
          <a:prstGeom prst="rect">
            <a:avLst/>
          </a:prstGeom>
        </p:spPr>
        <p:txBody>
          <a:bodyPr wrap="square">
            <a:spAutoFit/>
          </a:bodyPr>
          <a:lstStyle/>
          <a:p>
            <a:endParaRPr lang="en-GB" sz="2000" dirty="0">
              <a:solidFill>
                <a:schemeClr val="tx2">
                  <a:lumMod val="60000"/>
                  <a:lumOff val="40000"/>
                </a:schemeClr>
              </a:solidFill>
              <a:effectLst/>
              <a:latin typeface="Arial" panose="020B0604020202020204" pitchFamily="34" charset="0"/>
            </a:endParaRPr>
          </a:p>
        </p:txBody>
      </p:sp>
      <p:sp>
        <p:nvSpPr>
          <p:cNvPr id="10" name="Rectangle 9"/>
          <p:cNvSpPr/>
          <p:nvPr/>
        </p:nvSpPr>
        <p:spPr>
          <a:xfrm>
            <a:off x="1403648" y="5515615"/>
            <a:ext cx="6480720" cy="369332"/>
          </a:xfrm>
          <a:prstGeom prst="rect">
            <a:avLst/>
          </a:prstGeom>
        </p:spPr>
        <p:txBody>
          <a:bodyPr wrap="square">
            <a:spAutoFit/>
          </a:bodyPr>
          <a:lstStyle/>
          <a:p>
            <a:r>
              <a:rPr lang="en-GB" u="sng" dirty="0">
                <a:solidFill>
                  <a:schemeClr val="accent6"/>
                </a:solidFill>
                <a:latin typeface="Calibri" panose="020F0502020204030204" pitchFamily="34" charset="0"/>
                <a:ea typeface="Calibri" panose="020F0502020204030204" pitchFamily="34" charset="0"/>
                <a:cs typeface="Calibri" panose="020F0502020204030204" pitchFamily="34" charset="0"/>
              </a:rPr>
              <a:t>https://www.udemy.com/help-your-child-to-read-and-write/</a:t>
            </a:r>
            <a:endParaRPr lang="en-GB" dirty="0"/>
          </a:p>
        </p:txBody>
      </p:sp>
    </p:spTree>
    <p:extLst>
      <p:ext uri="{BB962C8B-B14F-4D97-AF65-F5344CB8AC3E}">
        <p14:creationId xmlns:p14="http://schemas.microsoft.com/office/powerpoint/2010/main" val="4264864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406336"/>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71956" y="421223"/>
            <a:ext cx="7200444" cy="400110"/>
          </a:xfrm>
          <a:prstGeom prst="rect">
            <a:avLst/>
          </a:prstGeom>
          <a:noFill/>
        </p:spPr>
        <p:txBody>
          <a:bodyPr wrap="square" rtlCol="0">
            <a:spAutoFit/>
          </a:bodyPr>
          <a:lstStyle/>
          <a:p>
            <a:pPr algn="ctr"/>
            <a:r>
              <a:rPr lang="en-GB" sz="2000" dirty="0">
                <a:solidFill>
                  <a:schemeClr val="bg1"/>
                </a:solidFill>
                <a:latin typeface="SassoonPrimaryInfant" pitchFamily="2" charset="0"/>
              </a:rPr>
              <a:t>Mathematics in the new EYFS curriculum</a:t>
            </a:r>
          </a:p>
        </p:txBody>
      </p:sp>
      <p:sp>
        <p:nvSpPr>
          <p:cNvPr id="7" name="Rectangle 6"/>
          <p:cNvSpPr/>
          <p:nvPr/>
        </p:nvSpPr>
        <p:spPr>
          <a:xfrm>
            <a:off x="1403648" y="5462409"/>
            <a:ext cx="7272808" cy="400110"/>
          </a:xfrm>
          <a:prstGeom prst="rect">
            <a:avLst/>
          </a:prstGeom>
        </p:spPr>
        <p:txBody>
          <a:bodyPr wrap="square">
            <a:spAutoFit/>
          </a:bodyPr>
          <a:lstStyle/>
          <a:p>
            <a:endParaRPr lang="en-GB" sz="2000" dirty="0">
              <a:solidFill>
                <a:schemeClr val="tx2">
                  <a:lumMod val="60000"/>
                  <a:lumOff val="40000"/>
                </a:schemeClr>
              </a:solidFill>
              <a:effectLst/>
              <a:latin typeface="Arial" panose="020B0604020202020204" pitchFamily="34" charset="0"/>
            </a:endParaRPr>
          </a:p>
        </p:txBody>
      </p:sp>
      <p:sp>
        <p:nvSpPr>
          <p:cNvPr id="2" name="TextBox 1">
            <a:extLst>
              <a:ext uri="{FF2B5EF4-FFF2-40B4-BE49-F238E27FC236}">
                <a16:creationId xmlns:a16="http://schemas.microsoft.com/office/drawing/2014/main" id="{114B3DD1-0206-4F0D-A4AC-ABD43A2EA8AA}"/>
              </a:ext>
            </a:extLst>
          </p:cNvPr>
          <p:cNvSpPr txBox="1"/>
          <p:nvPr/>
        </p:nvSpPr>
        <p:spPr>
          <a:xfrm>
            <a:off x="755576" y="836220"/>
            <a:ext cx="7632848" cy="5693866"/>
          </a:xfrm>
          <a:prstGeom prst="rect">
            <a:avLst/>
          </a:prstGeom>
          <a:noFill/>
        </p:spPr>
        <p:txBody>
          <a:bodyPr wrap="square" rtlCol="0">
            <a:spAutoFit/>
          </a:bodyPr>
          <a:lstStyle/>
          <a:p>
            <a:r>
              <a:rPr lang="en-GB" sz="1400" dirty="0">
                <a:solidFill>
                  <a:schemeClr val="bg1"/>
                </a:solidFill>
              </a:rPr>
              <a:t>Fast recognition of up to 3 objects, without having to count them individually (‘subitising’).</a:t>
            </a:r>
          </a:p>
          <a:p>
            <a:r>
              <a:rPr lang="en-GB" sz="1400" dirty="0">
                <a:solidFill>
                  <a:schemeClr val="bg1"/>
                </a:solidFill>
              </a:rPr>
              <a:t>Recite numbers past 5.</a:t>
            </a:r>
          </a:p>
          <a:p>
            <a:r>
              <a:rPr lang="en-GB" sz="1400" dirty="0">
                <a:solidFill>
                  <a:schemeClr val="bg1"/>
                </a:solidFill>
              </a:rPr>
              <a:t>Say one number for each item in order: 1,2,3,4,5.</a:t>
            </a:r>
          </a:p>
          <a:p>
            <a:r>
              <a:rPr lang="en-GB" sz="1400" dirty="0">
                <a:solidFill>
                  <a:schemeClr val="bg1"/>
                </a:solidFill>
              </a:rPr>
              <a:t>Know that the last number reached when counting a small set of objects tells you how many there are in total (‘cardinal principle’).</a:t>
            </a:r>
          </a:p>
          <a:p>
            <a:r>
              <a:rPr lang="en-GB" sz="1400" dirty="0">
                <a:solidFill>
                  <a:schemeClr val="bg1"/>
                </a:solidFill>
              </a:rPr>
              <a:t>Show ‘finger numbers’ up to 5.</a:t>
            </a:r>
          </a:p>
          <a:p>
            <a:r>
              <a:rPr lang="en-GB" sz="1400" dirty="0">
                <a:solidFill>
                  <a:schemeClr val="bg1"/>
                </a:solidFill>
              </a:rPr>
              <a:t>Link numerals and amounts: for example, showing the right number of objects to match the numeral, up to 5.</a:t>
            </a:r>
          </a:p>
          <a:p>
            <a:r>
              <a:rPr lang="en-GB" sz="1400" dirty="0">
                <a:solidFill>
                  <a:schemeClr val="bg1"/>
                </a:solidFill>
              </a:rPr>
              <a:t>Experiment with their own symbols and marks as well as numerals.</a:t>
            </a:r>
          </a:p>
          <a:p>
            <a:r>
              <a:rPr lang="en-GB" sz="1400" dirty="0">
                <a:solidFill>
                  <a:schemeClr val="bg1"/>
                </a:solidFill>
              </a:rPr>
              <a:t>Solve real world mathematical problems with numbers up to 5.</a:t>
            </a:r>
          </a:p>
          <a:p>
            <a:r>
              <a:rPr lang="en-GB" sz="1400" dirty="0">
                <a:solidFill>
                  <a:schemeClr val="bg1"/>
                </a:solidFill>
              </a:rPr>
              <a:t>Compare quantities using language: ‘more than’, ‘fewer than’.</a:t>
            </a:r>
          </a:p>
          <a:p>
            <a:r>
              <a:rPr lang="en-GB" sz="1400" dirty="0">
                <a:solidFill>
                  <a:schemeClr val="bg1"/>
                </a:solidFill>
              </a:rPr>
              <a:t>Talk about and explore 2D and 3D shapes (for example, circles, rectangles, triangles and cuboids) using informal and mathematical language: ‘sides’, ‘corners’; ‘straight’, ‘flat’, ‘round’.</a:t>
            </a:r>
          </a:p>
          <a:p>
            <a:r>
              <a:rPr lang="en-GB" sz="1400" dirty="0">
                <a:solidFill>
                  <a:schemeClr val="bg1"/>
                </a:solidFill>
              </a:rPr>
              <a:t>Understand position through words alone – for example, “The bag is under the table,” –with no pointing.</a:t>
            </a:r>
          </a:p>
          <a:p>
            <a:r>
              <a:rPr lang="en-GB" sz="1400" dirty="0">
                <a:solidFill>
                  <a:schemeClr val="bg1"/>
                </a:solidFill>
              </a:rPr>
              <a:t>Describe a familiar route.</a:t>
            </a:r>
          </a:p>
          <a:p>
            <a:r>
              <a:rPr lang="en-GB" sz="1400" dirty="0">
                <a:solidFill>
                  <a:schemeClr val="bg1"/>
                </a:solidFill>
              </a:rPr>
              <a:t>Discuss routes and locations, using words like ‘in front of’ and ‘behind’.</a:t>
            </a:r>
          </a:p>
          <a:p>
            <a:r>
              <a:rPr lang="en-GB" sz="1400" dirty="0">
                <a:solidFill>
                  <a:schemeClr val="bg1"/>
                </a:solidFill>
              </a:rPr>
              <a:t>Make comparisons between objects relating to size, length, weight and capacity.</a:t>
            </a:r>
          </a:p>
          <a:p>
            <a:r>
              <a:rPr lang="en-GB" sz="1400" dirty="0">
                <a:solidFill>
                  <a:schemeClr val="bg1"/>
                </a:solidFill>
              </a:rPr>
              <a:t>Select shapes appropriately: flat surfaces for building, a triangular prism for a roof etc.</a:t>
            </a:r>
          </a:p>
          <a:p>
            <a:r>
              <a:rPr lang="en-GB" sz="1400" dirty="0">
                <a:solidFill>
                  <a:schemeClr val="bg1"/>
                </a:solidFill>
              </a:rPr>
              <a:t>Combine shapes to make new ones - an arch, a bigger triangle etc.</a:t>
            </a:r>
          </a:p>
          <a:p>
            <a:r>
              <a:rPr lang="en-GB" sz="1400" dirty="0">
                <a:solidFill>
                  <a:schemeClr val="bg1"/>
                </a:solidFill>
              </a:rPr>
              <a:t>Talk about and identifies the patterns around them. For example: stripes on clothes, designs on rugs and wallpaper. Use informal language like ‘pointy’, ‘spotty’, ‘blobs’ etc.</a:t>
            </a:r>
          </a:p>
          <a:p>
            <a:r>
              <a:rPr lang="en-GB" sz="1400" dirty="0">
                <a:solidFill>
                  <a:schemeClr val="bg1"/>
                </a:solidFill>
              </a:rPr>
              <a:t>Extend and create ABAB patterns – stick, leaf, stick, leaf.</a:t>
            </a:r>
          </a:p>
          <a:p>
            <a:r>
              <a:rPr lang="en-GB" sz="1400" dirty="0">
                <a:solidFill>
                  <a:schemeClr val="bg1"/>
                </a:solidFill>
              </a:rPr>
              <a:t>Notice and correct an error in a repeating pattern.</a:t>
            </a:r>
          </a:p>
          <a:p>
            <a:r>
              <a:rPr lang="en-GB" sz="1400" dirty="0">
                <a:solidFill>
                  <a:schemeClr val="bg1"/>
                </a:solidFill>
              </a:rPr>
              <a:t>Begin to describe a sequence of events, real or fictional, using words such as ‘first’, ‘then...’</a:t>
            </a:r>
          </a:p>
        </p:txBody>
      </p:sp>
    </p:spTree>
    <p:extLst>
      <p:ext uri="{BB962C8B-B14F-4D97-AF65-F5344CB8AC3E}">
        <p14:creationId xmlns:p14="http://schemas.microsoft.com/office/powerpoint/2010/main" val="142083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406336"/>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71956" y="421223"/>
            <a:ext cx="7200444" cy="400110"/>
          </a:xfrm>
          <a:prstGeom prst="rect">
            <a:avLst/>
          </a:prstGeom>
          <a:noFill/>
        </p:spPr>
        <p:txBody>
          <a:bodyPr wrap="square" rtlCol="0">
            <a:spAutoFit/>
          </a:bodyPr>
          <a:lstStyle/>
          <a:p>
            <a:pPr algn="ctr"/>
            <a:r>
              <a:rPr lang="en-GB" sz="2000" dirty="0">
                <a:solidFill>
                  <a:schemeClr val="bg1"/>
                </a:solidFill>
                <a:latin typeface="SassoonPrimaryInfant" pitchFamily="2" charset="0"/>
              </a:rPr>
              <a:t>Mathematics in the new EYFS curriculum</a:t>
            </a:r>
          </a:p>
        </p:txBody>
      </p:sp>
      <p:sp>
        <p:nvSpPr>
          <p:cNvPr id="7" name="Rectangle 6"/>
          <p:cNvSpPr/>
          <p:nvPr/>
        </p:nvSpPr>
        <p:spPr>
          <a:xfrm>
            <a:off x="1403648" y="5462409"/>
            <a:ext cx="7272808" cy="400110"/>
          </a:xfrm>
          <a:prstGeom prst="rect">
            <a:avLst/>
          </a:prstGeom>
        </p:spPr>
        <p:txBody>
          <a:bodyPr wrap="square">
            <a:spAutoFit/>
          </a:bodyPr>
          <a:lstStyle/>
          <a:p>
            <a:endParaRPr lang="en-GB" sz="2000" dirty="0">
              <a:solidFill>
                <a:schemeClr val="tx2">
                  <a:lumMod val="60000"/>
                  <a:lumOff val="40000"/>
                </a:schemeClr>
              </a:solidFill>
              <a:effectLst/>
              <a:latin typeface="Arial" panose="020B0604020202020204" pitchFamily="34" charset="0"/>
            </a:endParaRPr>
          </a:p>
        </p:txBody>
      </p:sp>
      <p:pic>
        <p:nvPicPr>
          <p:cNvPr id="4" name="Picture 3">
            <a:extLst>
              <a:ext uri="{FF2B5EF4-FFF2-40B4-BE49-F238E27FC236}">
                <a16:creationId xmlns:a16="http://schemas.microsoft.com/office/drawing/2014/main" id="{B507766A-AD28-4FC7-8126-7BF9138D010A}"/>
              </a:ext>
            </a:extLst>
          </p:cNvPr>
          <p:cNvPicPr>
            <a:picLocks noChangeAspect="1"/>
          </p:cNvPicPr>
          <p:nvPr/>
        </p:nvPicPr>
        <p:blipFill>
          <a:blip r:embed="rId4"/>
          <a:stretch>
            <a:fillRect/>
          </a:stretch>
        </p:blipFill>
        <p:spPr>
          <a:xfrm>
            <a:off x="683568" y="1268760"/>
            <a:ext cx="7632848" cy="5520576"/>
          </a:xfrm>
          <a:prstGeom prst="rect">
            <a:avLst/>
          </a:prstGeom>
        </p:spPr>
      </p:pic>
    </p:spTree>
    <p:extLst>
      <p:ext uri="{BB962C8B-B14F-4D97-AF65-F5344CB8AC3E}">
        <p14:creationId xmlns:p14="http://schemas.microsoft.com/office/powerpoint/2010/main" val="428949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D3A8-E15D-447B-B47B-E8EBEED05EE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D69C95-D4B0-4B1D-8EE3-492EEB37FD3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268520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43608" y="476672"/>
            <a:ext cx="6984776" cy="5940088"/>
          </a:xfrm>
          <a:prstGeom prst="rect">
            <a:avLst/>
          </a:prstGeom>
          <a:noFill/>
        </p:spPr>
        <p:txBody>
          <a:bodyPr wrap="square" rtlCol="0">
            <a:spAutoFit/>
          </a:bodyPr>
          <a:lstStyle/>
          <a:p>
            <a:pPr>
              <a:defRPr/>
            </a:pPr>
            <a:r>
              <a:rPr lang="en-GB" sz="2000" u="sng" dirty="0">
                <a:solidFill>
                  <a:schemeClr val="bg1"/>
                </a:solidFill>
                <a:latin typeface="SassoonPrimaryInfant"/>
                <a:ea typeface="Sassoon Infant Rg" panose="02000503030000020003" pitchFamily="2" charset="0"/>
              </a:rPr>
              <a:t>Phase 1 </a:t>
            </a:r>
            <a:r>
              <a:rPr lang="en-GB" sz="2000" dirty="0">
                <a:solidFill>
                  <a:schemeClr val="bg1"/>
                </a:solidFill>
                <a:latin typeface="SassoonPrimaryInfant"/>
                <a:ea typeface="Sassoon Infant Rg" panose="02000503030000020003" pitchFamily="2" charset="0"/>
              </a:rPr>
              <a:t>in Phonics is not about learning the sounds with flashcards it is about getting ready to learn the sounds. It is primarily speaking and listening activities. </a:t>
            </a:r>
          </a:p>
          <a:p>
            <a:pPr>
              <a:defRPr/>
            </a:pPr>
            <a:endParaRPr lang="en-GB" sz="2000" dirty="0">
              <a:solidFill>
                <a:schemeClr val="bg1"/>
              </a:solidFill>
              <a:latin typeface="SassoonPrimaryInfant"/>
              <a:ea typeface="Sassoon Infant Rg" panose="02000503030000020003" pitchFamily="2" charset="0"/>
            </a:endParaRPr>
          </a:p>
          <a:p>
            <a:pPr>
              <a:defRPr/>
            </a:pPr>
            <a:r>
              <a:rPr lang="en-GB" sz="2000" dirty="0">
                <a:solidFill>
                  <a:schemeClr val="bg1"/>
                </a:solidFill>
                <a:latin typeface="SassoonPrimaryInfant"/>
                <a:ea typeface="Sassoon Infant Rg" panose="02000503030000020003" pitchFamily="2" charset="0"/>
              </a:rPr>
              <a:t>The emphasis during Phase 1 is to get children attuned to the sounds around them and ready to begin developing oral blending and segmenting skills.</a:t>
            </a:r>
          </a:p>
          <a:p>
            <a:pPr>
              <a:defRPr/>
            </a:pPr>
            <a:endParaRPr lang="en-GB" sz="2000" dirty="0">
              <a:solidFill>
                <a:schemeClr val="bg1"/>
              </a:solidFill>
              <a:latin typeface="SassoonPrimaryInfant"/>
              <a:ea typeface="Sassoon Infant Rg" panose="02000503030000020003" pitchFamily="2" charset="0"/>
            </a:endParaRPr>
          </a:p>
          <a:p>
            <a:pPr>
              <a:defRPr/>
            </a:pPr>
            <a:r>
              <a:rPr lang="en-GB" sz="2000" dirty="0">
                <a:solidFill>
                  <a:schemeClr val="bg1"/>
                </a:solidFill>
                <a:latin typeface="SassoonPrimaryInfant"/>
                <a:ea typeface="Sassoon Infant Rg" panose="02000503030000020003" pitchFamily="2" charset="0"/>
              </a:rPr>
              <a:t>Being secure in Phase 1 is vital to future success in phonics. </a:t>
            </a:r>
          </a:p>
          <a:p>
            <a:pPr>
              <a:defRPr/>
            </a:pPr>
            <a:endParaRPr lang="en-GB" sz="2000" dirty="0">
              <a:solidFill>
                <a:schemeClr val="bg1"/>
              </a:solidFill>
              <a:latin typeface="SassoonPrimaryInfant"/>
              <a:ea typeface="Sassoon Infant Rg" panose="02000503030000020003" pitchFamily="2" charset="0"/>
            </a:endParaRPr>
          </a:p>
          <a:p>
            <a:pPr>
              <a:defRPr/>
            </a:pPr>
            <a:r>
              <a:rPr lang="en-GB" sz="2000" dirty="0">
                <a:solidFill>
                  <a:schemeClr val="bg1"/>
                </a:solidFill>
                <a:latin typeface="SassoonPrimaryInfant"/>
                <a:ea typeface="Sassoon Infant Rg" panose="02000503030000020003" pitchFamily="2" charset="0"/>
              </a:rPr>
              <a:t>It is split into 7 aspects- </a:t>
            </a:r>
          </a:p>
          <a:p>
            <a:pPr>
              <a:defRPr/>
            </a:pPr>
            <a:r>
              <a:rPr lang="en-GB" sz="2000" dirty="0">
                <a:solidFill>
                  <a:schemeClr val="bg1"/>
                </a:solidFill>
                <a:latin typeface="SassoonPrimaryInfant"/>
                <a:ea typeface="Sassoon Infant Rg" panose="02000503030000020003" pitchFamily="2" charset="0"/>
              </a:rPr>
              <a:t>*General sound discrimination- environmental, instrumental and body</a:t>
            </a:r>
          </a:p>
          <a:p>
            <a:pPr>
              <a:defRPr/>
            </a:pPr>
            <a:r>
              <a:rPr lang="en-GB" sz="2000" dirty="0">
                <a:solidFill>
                  <a:schemeClr val="bg1"/>
                </a:solidFill>
                <a:latin typeface="SassoonPrimaryInfant"/>
                <a:ea typeface="Sassoon Infant Rg" panose="02000503030000020003" pitchFamily="2" charset="0"/>
              </a:rPr>
              <a:t>*Rhyme</a:t>
            </a:r>
          </a:p>
          <a:p>
            <a:pPr>
              <a:defRPr/>
            </a:pPr>
            <a:r>
              <a:rPr lang="en-GB" sz="2000" dirty="0">
                <a:solidFill>
                  <a:schemeClr val="bg1"/>
                </a:solidFill>
                <a:latin typeface="SassoonPrimaryInfant"/>
                <a:ea typeface="Sassoon Infant Rg" panose="02000503030000020003" pitchFamily="2" charset="0"/>
              </a:rPr>
              <a:t>*Alliteration</a:t>
            </a:r>
          </a:p>
          <a:p>
            <a:pPr>
              <a:defRPr/>
            </a:pPr>
            <a:r>
              <a:rPr lang="en-GB" sz="2000" dirty="0">
                <a:solidFill>
                  <a:schemeClr val="bg1"/>
                </a:solidFill>
                <a:latin typeface="SassoonPrimaryInfant"/>
                <a:ea typeface="Sassoon Infant Rg" panose="02000503030000020003" pitchFamily="2" charset="0"/>
              </a:rPr>
              <a:t>*Voice sounds</a:t>
            </a:r>
          </a:p>
          <a:p>
            <a:pPr>
              <a:defRPr/>
            </a:pPr>
            <a:r>
              <a:rPr lang="en-GB" sz="2000" dirty="0">
                <a:solidFill>
                  <a:schemeClr val="bg1"/>
                </a:solidFill>
                <a:latin typeface="SassoonPrimaryInfant"/>
                <a:ea typeface="Sassoon Infant Rg" panose="02000503030000020003" pitchFamily="2" charset="0"/>
              </a:rPr>
              <a:t>*Oral blending</a:t>
            </a:r>
          </a:p>
          <a:p>
            <a:pPr>
              <a:defRPr/>
            </a:pPr>
            <a:endParaRPr lang="en-GB" sz="2000" dirty="0">
              <a:solidFill>
                <a:schemeClr val="bg1"/>
              </a:solidFill>
              <a:latin typeface="SassoonPrimaryInfant"/>
              <a:ea typeface="Sassoon Infant Rg" panose="02000503030000020003" pitchFamily="2" charset="0"/>
            </a:endParaRPr>
          </a:p>
          <a:p>
            <a:pPr>
              <a:defRPr/>
            </a:pPr>
            <a:r>
              <a:rPr lang="en-GB" sz="2000" dirty="0">
                <a:solidFill>
                  <a:schemeClr val="bg1"/>
                </a:solidFill>
                <a:latin typeface="SassoonPrimaryInfant"/>
                <a:ea typeface="Sassoon Infant Rg" panose="02000503030000020003" pitchFamily="2" charset="0"/>
              </a:rPr>
              <a:t>It is really good fun! </a:t>
            </a:r>
          </a:p>
        </p:txBody>
      </p:sp>
      <p:pic>
        <p:nvPicPr>
          <p:cNvPr id="2" name="phonics slide 2">
            <a:hlinkClick r:id="" action="ppaction://media"/>
            <a:extLst>
              <a:ext uri="{FF2B5EF4-FFF2-40B4-BE49-F238E27FC236}">
                <a16:creationId xmlns:a16="http://schemas.microsoft.com/office/drawing/2014/main" id="{EFA4ECA4-5381-4A4B-B345-3DB9281BC80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52556" y="692696"/>
            <a:ext cx="609600" cy="609600"/>
          </a:xfrm>
          <a:prstGeom prst="rect">
            <a:avLst/>
          </a:prstGeom>
        </p:spPr>
      </p:pic>
    </p:spTree>
    <p:extLst>
      <p:ext uri="{BB962C8B-B14F-4D97-AF65-F5344CB8AC3E}">
        <p14:creationId xmlns:p14="http://schemas.microsoft.com/office/powerpoint/2010/main" val="18899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6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32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6528"/>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59632" y="2326181"/>
            <a:ext cx="6984776" cy="3416320"/>
          </a:xfrm>
          <a:prstGeom prst="rect">
            <a:avLst/>
          </a:prstGeom>
          <a:noFill/>
        </p:spPr>
        <p:txBody>
          <a:bodyPr wrap="square" rtlCol="0">
            <a:spAutoFit/>
          </a:bodyPr>
          <a:lstStyle/>
          <a:p>
            <a:r>
              <a:rPr lang="en-GB" sz="2400" dirty="0">
                <a:solidFill>
                  <a:schemeClr val="bg1"/>
                </a:solidFill>
                <a:latin typeface="SassoonPrimaryInfant"/>
                <a:ea typeface="Sassoon Infant Rg" panose="02000503030000020003" pitchFamily="2" charset="0"/>
              </a:rPr>
              <a:t>Play ‘I spy’ with sounds not the alphabet names</a:t>
            </a:r>
          </a:p>
          <a:p>
            <a:r>
              <a:rPr lang="en-GB" sz="2400" dirty="0">
                <a:solidFill>
                  <a:schemeClr val="bg1"/>
                </a:solidFill>
                <a:latin typeface="SassoonPrimaryInfant"/>
                <a:ea typeface="Sassoon Infant Rg" panose="02000503030000020003" pitchFamily="2" charset="0"/>
              </a:rPr>
              <a:t>Sing lots of nursery rhymes</a:t>
            </a:r>
          </a:p>
          <a:p>
            <a:r>
              <a:rPr lang="en-GB" sz="2400" dirty="0">
                <a:solidFill>
                  <a:schemeClr val="bg1"/>
                </a:solidFill>
                <a:latin typeface="SassoonPrimaryInfant"/>
                <a:ea typeface="Sassoon Infant Rg" panose="02000503030000020003" pitchFamily="2" charset="0"/>
              </a:rPr>
              <a:t>Choses stories that use alliteration</a:t>
            </a:r>
          </a:p>
          <a:p>
            <a:r>
              <a:rPr lang="en-GB" sz="2400" dirty="0">
                <a:solidFill>
                  <a:schemeClr val="bg1"/>
                </a:solidFill>
                <a:latin typeface="SassoonPrimaryInfant"/>
                <a:ea typeface="Sassoon Infant Rg" panose="02000503030000020003" pitchFamily="2" charset="0"/>
              </a:rPr>
              <a:t>Play pairs with words and pictures</a:t>
            </a:r>
          </a:p>
          <a:p>
            <a:r>
              <a:rPr lang="en-GB" sz="2400" dirty="0">
                <a:solidFill>
                  <a:schemeClr val="bg1"/>
                </a:solidFill>
                <a:latin typeface="SassoonPrimaryInfant"/>
                <a:ea typeface="Sassoon Infant Rg" panose="02000503030000020003" pitchFamily="2" charset="0"/>
              </a:rPr>
              <a:t>Play sound bingo games</a:t>
            </a:r>
          </a:p>
          <a:p>
            <a:r>
              <a:rPr lang="en-GB" sz="2400" dirty="0">
                <a:solidFill>
                  <a:schemeClr val="bg1"/>
                </a:solidFill>
                <a:latin typeface="SassoonPrimaryInfant"/>
                <a:ea typeface="Sassoon Infant Rg" panose="02000503030000020003" pitchFamily="2" charset="0"/>
              </a:rPr>
              <a:t>Play lots of party games like Musical statues</a:t>
            </a:r>
          </a:p>
          <a:p>
            <a:r>
              <a:rPr lang="en-GB" sz="2400" dirty="0">
                <a:solidFill>
                  <a:schemeClr val="bg1"/>
                </a:solidFill>
                <a:latin typeface="SassoonPrimaryInfant"/>
                <a:ea typeface="Sassoon Infant Rg" panose="02000503030000020003" pitchFamily="2" charset="0"/>
              </a:rPr>
              <a:t>Read lots of rhyming books</a:t>
            </a:r>
          </a:p>
          <a:p>
            <a:r>
              <a:rPr lang="en-GB" sz="2400" dirty="0">
                <a:solidFill>
                  <a:schemeClr val="bg1"/>
                </a:solidFill>
                <a:latin typeface="SassoonPrimaryInfant"/>
                <a:ea typeface="Sassoon Infant Rg" panose="02000503030000020003" pitchFamily="2" charset="0"/>
              </a:rPr>
              <a:t>Play the shopping bag game</a:t>
            </a:r>
          </a:p>
          <a:p>
            <a:r>
              <a:rPr lang="en-GB" sz="2400" dirty="0">
                <a:solidFill>
                  <a:schemeClr val="bg1"/>
                </a:solidFill>
                <a:latin typeface="SassoonPrimaryInfant"/>
                <a:ea typeface="Sassoon Infant Rg" panose="02000503030000020003" pitchFamily="2" charset="0"/>
              </a:rPr>
              <a:t>Rhyming cards</a:t>
            </a:r>
          </a:p>
        </p:txBody>
      </p:sp>
      <p:sp>
        <p:nvSpPr>
          <p:cNvPr id="2" name="TextBox 1">
            <a:extLst>
              <a:ext uri="{FF2B5EF4-FFF2-40B4-BE49-F238E27FC236}">
                <a16:creationId xmlns:a16="http://schemas.microsoft.com/office/drawing/2014/main" id="{85FCFE5D-B2F2-4B52-8174-BF98FBD6678C}"/>
              </a:ext>
            </a:extLst>
          </p:cNvPr>
          <p:cNvSpPr txBox="1"/>
          <p:nvPr/>
        </p:nvSpPr>
        <p:spPr>
          <a:xfrm>
            <a:off x="1403648" y="1175061"/>
            <a:ext cx="6192688" cy="707886"/>
          </a:xfrm>
          <a:prstGeom prst="rect">
            <a:avLst/>
          </a:prstGeom>
          <a:noFill/>
        </p:spPr>
        <p:txBody>
          <a:bodyPr wrap="square" rtlCol="0">
            <a:spAutoFit/>
          </a:bodyPr>
          <a:lstStyle/>
          <a:p>
            <a:pPr algn="ctr"/>
            <a:r>
              <a:rPr lang="en-US" sz="4000" u="sng" dirty="0">
                <a:solidFill>
                  <a:schemeClr val="bg1">
                    <a:lumMod val="95000"/>
                  </a:schemeClr>
                </a:solidFill>
                <a:latin typeface="SassoonPrimaryInfant"/>
              </a:rPr>
              <a:t>How can I help at home?</a:t>
            </a:r>
            <a:endParaRPr lang="en-GB" sz="4000" u="sng" dirty="0">
              <a:solidFill>
                <a:schemeClr val="bg1">
                  <a:lumMod val="95000"/>
                </a:schemeClr>
              </a:solidFill>
              <a:latin typeface="SassoonPrimaryInfant"/>
            </a:endParaRPr>
          </a:p>
        </p:txBody>
      </p:sp>
    </p:spTree>
    <p:extLst>
      <p:ext uri="{BB962C8B-B14F-4D97-AF65-F5344CB8AC3E}">
        <p14:creationId xmlns:p14="http://schemas.microsoft.com/office/powerpoint/2010/main" val="24655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640" y="467102"/>
            <a:ext cx="6192688" cy="3570208"/>
          </a:xfrm>
          <a:prstGeom prst="rect">
            <a:avLst/>
          </a:prstGeom>
          <a:noFill/>
        </p:spPr>
        <p:txBody>
          <a:bodyPr wrap="square" rtlCol="0">
            <a:spAutoFit/>
          </a:bodyPr>
          <a:lstStyle/>
          <a:p>
            <a:pPr algn="ctr"/>
            <a:r>
              <a:rPr lang="en-GB" sz="8000" dirty="0">
                <a:solidFill>
                  <a:schemeClr val="bg1"/>
                </a:solidFill>
                <a:latin typeface="SassoonPrimaryInfant" pitchFamily="2" charset="0"/>
              </a:rPr>
              <a:t>Jolly Phonics</a:t>
            </a:r>
          </a:p>
          <a:p>
            <a:pPr algn="ctr"/>
            <a:endParaRPr lang="en-GB" sz="8000" dirty="0">
              <a:solidFill>
                <a:schemeClr val="bg1"/>
              </a:solidFill>
              <a:latin typeface="SassoonPrimaryInfant" pitchFamily="2" charset="0"/>
            </a:endParaRPr>
          </a:p>
          <a:p>
            <a:pPr algn="ctr"/>
            <a:endParaRPr lang="en-GB" sz="6600" dirty="0">
              <a:solidFill>
                <a:schemeClr val="bg1"/>
              </a:solidFill>
              <a:latin typeface="SassoonPrimaryInfant" pitchFamily="2" charset="0"/>
            </a:endParaRPr>
          </a:p>
        </p:txBody>
      </p:sp>
      <p:pic>
        <p:nvPicPr>
          <p:cNvPr id="1026" name="Picture 2" descr="Image result for jolly phon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796" y="2077343"/>
            <a:ext cx="367240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447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5537" y="645796"/>
            <a:ext cx="7632848" cy="6032421"/>
          </a:xfrm>
          <a:prstGeom prst="rect">
            <a:avLst/>
          </a:prstGeom>
          <a:noFill/>
        </p:spPr>
        <p:txBody>
          <a:bodyPr wrap="square" rtlCol="0">
            <a:spAutoFit/>
          </a:bodyPr>
          <a:lstStyle/>
          <a:p>
            <a:pPr algn="ctr"/>
            <a:r>
              <a:rPr lang="en-GB" sz="4000" u="sng" dirty="0">
                <a:solidFill>
                  <a:schemeClr val="bg1"/>
                </a:solidFill>
                <a:latin typeface="SassoonPrimaryInfant" pitchFamily="2" charset="0"/>
              </a:rPr>
              <a:t>Jolly Phonics</a:t>
            </a:r>
          </a:p>
          <a:p>
            <a:pPr algn="ctr"/>
            <a:endParaRPr lang="en-GB" sz="2000" dirty="0">
              <a:solidFill>
                <a:schemeClr val="bg1"/>
              </a:solidFill>
              <a:latin typeface="SassoonPrimaryInfant" pitchFamily="2" charset="0"/>
            </a:endParaRPr>
          </a:p>
          <a:p>
            <a:r>
              <a:rPr lang="en-GB" sz="3000" dirty="0">
                <a:solidFill>
                  <a:schemeClr val="bg1"/>
                </a:solidFill>
                <a:latin typeface="SassoonPrimaryInfant" pitchFamily="2" charset="0"/>
              </a:rPr>
              <a:t>Kinaesthetic and ‘fun’ approach to learning letter sounds.</a:t>
            </a:r>
          </a:p>
          <a:p>
            <a:endParaRPr lang="en-GB" sz="3000" dirty="0">
              <a:solidFill>
                <a:schemeClr val="bg1"/>
              </a:solidFill>
              <a:latin typeface="SassoonPrimaryInfant" pitchFamily="2" charset="0"/>
            </a:endParaRPr>
          </a:p>
          <a:p>
            <a:r>
              <a:rPr lang="en-GB" sz="3000" dirty="0">
                <a:solidFill>
                  <a:schemeClr val="bg1"/>
                </a:solidFill>
                <a:latin typeface="SassoonPrimaryInfant" pitchFamily="2" charset="0"/>
              </a:rPr>
              <a:t>Each sound has a ‘jolly jingle’ and an action</a:t>
            </a:r>
          </a:p>
          <a:p>
            <a:endParaRPr lang="en-GB" sz="3000" dirty="0">
              <a:solidFill>
                <a:schemeClr val="bg1"/>
              </a:solidFill>
              <a:latin typeface="SassoonPrimaryInfant" pitchFamily="2" charset="0"/>
            </a:endParaRPr>
          </a:p>
          <a:p>
            <a:endParaRPr lang="en-GB" sz="3000" dirty="0">
              <a:solidFill>
                <a:schemeClr val="bg1"/>
              </a:solidFill>
              <a:latin typeface="SassoonPrimaryInfant" pitchFamily="2" charset="0"/>
            </a:endParaRPr>
          </a:p>
          <a:p>
            <a:pPr algn="ctr"/>
            <a:endParaRPr lang="en-GB" sz="8000" dirty="0">
              <a:solidFill>
                <a:schemeClr val="bg1"/>
              </a:solidFill>
              <a:latin typeface="SassoonPrimaryInfant" pitchFamily="2" charset="0"/>
            </a:endParaRPr>
          </a:p>
          <a:p>
            <a:pPr algn="ctr"/>
            <a:endParaRPr lang="en-GB" sz="6600" dirty="0">
              <a:solidFill>
                <a:schemeClr val="bg1"/>
              </a:solidFill>
              <a:latin typeface="SassoonPrimaryInfant" pitchFamily="2" charset="0"/>
            </a:endParaRPr>
          </a:p>
        </p:txBody>
      </p:sp>
      <p:pic>
        <p:nvPicPr>
          <p:cNvPr id="3074" name="Picture 2" descr="Image result for jolly phon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069" y="3645024"/>
            <a:ext cx="3323862" cy="249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61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39652" y="692696"/>
            <a:ext cx="6192688" cy="4370427"/>
          </a:xfrm>
          <a:prstGeom prst="rect">
            <a:avLst/>
          </a:prstGeom>
          <a:noFill/>
        </p:spPr>
        <p:txBody>
          <a:bodyPr wrap="square" rtlCol="0">
            <a:spAutoFit/>
          </a:bodyPr>
          <a:lstStyle/>
          <a:p>
            <a:pPr algn="ctr"/>
            <a:r>
              <a:rPr lang="en-GB" sz="8000" dirty="0">
                <a:solidFill>
                  <a:schemeClr val="bg1"/>
                </a:solidFill>
                <a:latin typeface="SassoonPrimaryInfant" pitchFamily="2" charset="0"/>
              </a:rPr>
              <a:t>Sounds Write</a:t>
            </a:r>
          </a:p>
          <a:p>
            <a:pPr algn="ctr"/>
            <a:endParaRPr lang="en-GB" sz="6600" dirty="0">
              <a:solidFill>
                <a:schemeClr val="bg1"/>
              </a:solidFill>
              <a:latin typeface="SassoonPrimaryInfant" pitchFamily="2" charset="0"/>
            </a:endParaRPr>
          </a:p>
          <a:p>
            <a:pPr algn="ctr"/>
            <a:r>
              <a:rPr lang="en-GB" sz="6600" dirty="0">
                <a:solidFill>
                  <a:schemeClr val="bg1"/>
                </a:solidFill>
                <a:latin typeface="SassoonPrimaryInfant" pitchFamily="2" charset="0"/>
              </a:rPr>
              <a:t>Phonics Programme</a:t>
            </a:r>
          </a:p>
        </p:txBody>
      </p:sp>
      <p:pic>
        <p:nvPicPr>
          <p:cNvPr id="1029" name="Picture 5" descr="C:\Users\staff29.OXHEY\AppData\Local\Microsoft\Windows\Temporary Internet Files\Content.IE5\TD7S82LU\rainbow[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298" y="1833780"/>
            <a:ext cx="2035396" cy="101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36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384"/>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996" y="740023"/>
            <a:ext cx="6192688" cy="769441"/>
          </a:xfrm>
          <a:prstGeom prst="rect">
            <a:avLst/>
          </a:prstGeom>
          <a:noFill/>
        </p:spPr>
        <p:txBody>
          <a:bodyPr wrap="square" rtlCol="0">
            <a:spAutoFit/>
          </a:bodyPr>
          <a:lstStyle/>
          <a:p>
            <a:pPr algn="ctr"/>
            <a:r>
              <a:rPr lang="en-GB" sz="4400" u="sng" dirty="0">
                <a:solidFill>
                  <a:schemeClr val="bg1"/>
                </a:solidFill>
                <a:latin typeface="SassoonPrimaryInfant" pitchFamily="2" charset="0"/>
              </a:rPr>
              <a:t>What is Sounds Write?</a:t>
            </a:r>
          </a:p>
        </p:txBody>
      </p:sp>
      <p:sp>
        <p:nvSpPr>
          <p:cNvPr id="2" name="TextBox 1"/>
          <p:cNvSpPr txBox="1"/>
          <p:nvPr/>
        </p:nvSpPr>
        <p:spPr>
          <a:xfrm>
            <a:off x="755932" y="1509464"/>
            <a:ext cx="7344816" cy="5078313"/>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GB" dirty="0">
                <a:solidFill>
                  <a:schemeClr val="bg1"/>
                </a:solidFill>
                <a:latin typeface="SassoonPrimaryInfant" pitchFamily="2" charset="0"/>
              </a:rPr>
              <a:t>A phonics programme which focuses on pure sound and encourages blending and segmenting of words from the very beginning.</a:t>
            </a:r>
          </a:p>
          <a:p>
            <a:pPr marL="285750" indent="-285750">
              <a:lnSpc>
                <a:spcPct val="150000"/>
              </a:lnSpc>
              <a:buFont typeface="Courier New" panose="02070309020205020404" pitchFamily="49" charset="0"/>
              <a:buChar char="o"/>
            </a:pPr>
            <a:r>
              <a:rPr lang="en-GB" dirty="0">
                <a:solidFill>
                  <a:schemeClr val="bg1"/>
                </a:solidFill>
                <a:latin typeface="SassoonPrimaryInfant" pitchFamily="2" charset="0"/>
              </a:rPr>
              <a:t>No sound is taught in isolation – children learn a number of sounds at the same time:</a:t>
            </a:r>
          </a:p>
          <a:p>
            <a:pPr>
              <a:lnSpc>
                <a:spcPct val="150000"/>
              </a:lnSpc>
            </a:pPr>
            <a:r>
              <a:rPr lang="en-GB" dirty="0">
                <a:solidFill>
                  <a:schemeClr val="bg1"/>
                </a:solidFill>
                <a:latin typeface="SassoonPrimaryInfant" pitchFamily="2" charset="0"/>
              </a:rPr>
              <a:t>e.g. </a:t>
            </a:r>
            <a:r>
              <a:rPr lang="en-GB" sz="5400" dirty="0">
                <a:solidFill>
                  <a:schemeClr val="bg1"/>
                </a:solidFill>
                <a:latin typeface="SassoonPrimaryInfant" pitchFamily="2" charset="0"/>
              </a:rPr>
              <a:t>      a   i    m   s   t</a:t>
            </a:r>
          </a:p>
          <a:p>
            <a:pPr marL="285750" indent="-285750">
              <a:lnSpc>
                <a:spcPct val="150000"/>
              </a:lnSpc>
              <a:buFont typeface="Courier New" panose="02070309020205020404" pitchFamily="49" charset="0"/>
              <a:buChar char="o"/>
            </a:pPr>
            <a:r>
              <a:rPr lang="en-GB" dirty="0">
                <a:solidFill>
                  <a:schemeClr val="bg1"/>
                </a:solidFill>
                <a:latin typeface="SassoonPrimaryInfant" pitchFamily="2" charset="0"/>
              </a:rPr>
              <a:t>Children will then build words using these sounds by listening, repeating and writing in </a:t>
            </a:r>
            <a:r>
              <a:rPr lang="en-GB" b="1" u="sng" dirty="0">
                <a:solidFill>
                  <a:schemeClr val="bg1"/>
                </a:solidFill>
                <a:latin typeface="SassoonPrimaryInfant" pitchFamily="2" charset="0"/>
              </a:rPr>
              <a:t>every</a:t>
            </a:r>
            <a:r>
              <a:rPr lang="en-GB" dirty="0">
                <a:solidFill>
                  <a:schemeClr val="bg1"/>
                </a:solidFill>
                <a:latin typeface="SassoonPrimaryInfant" pitchFamily="2" charset="0"/>
              </a:rPr>
              <a:t> session.</a:t>
            </a:r>
          </a:p>
          <a:p>
            <a:pPr marL="285750" indent="-285750">
              <a:lnSpc>
                <a:spcPct val="150000"/>
              </a:lnSpc>
              <a:buFont typeface="Courier New" panose="02070309020205020404" pitchFamily="49" charset="0"/>
              <a:buChar char="o"/>
            </a:pPr>
            <a:r>
              <a:rPr lang="en-GB" dirty="0">
                <a:solidFill>
                  <a:schemeClr val="bg1"/>
                </a:solidFill>
                <a:latin typeface="SassoonPrimaryInfant" pitchFamily="2" charset="0"/>
              </a:rPr>
              <a:t>am, at, as, </a:t>
            </a:r>
            <a:r>
              <a:rPr lang="en-GB" dirty="0" err="1">
                <a:solidFill>
                  <a:schemeClr val="bg1"/>
                </a:solidFill>
                <a:latin typeface="SassoonPrimaryInfant" pitchFamily="2" charset="0"/>
              </a:rPr>
              <a:t>sam</a:t>
            </a:r>
            <a:r>
              <a:rPr lang="en-GB" dirty="0">
                <a:solidFill>
                  <a:schemeClr val="bg1"/>
                </a:solidFill>
                <a:latin typeface="SassoonPrimaryInfant" pitchFamily="2" charset="0"/>
              </a:rPr>
              <a:t>, sat, sit, pat, pam, pit </a:t>
            </a: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a:p>
            <a:pPr marL="285750" indent="-285750">
              <a:buFont typeface="Courier New" panose="02070309020205020404" pitchFamily="49" charset="0"/>
              <a:buChar char="o"/>
            </a:pPr>
            <a:endParaRPr lang="en-GB" dirty="0">
              <a:solidFill>
                <a:schemeClr val="bg1"/>
              </a:solidFill>
              <a:latin typeface="SassoonPrimaryInfant" pitchFamily="2" charset="0"/>
            </a:endParaRPr>
          </a:p>
        </p:txBody>
      </p:sp>
    </p:spTree>
    <p:extLst>
      <p:ext uri="{BB962C8B-B14F-4D97-AF65-F5344CB8AC3E}">
        <p14:creationId xmlns:p14="http://schemas.microsoft.com/office/powerpoint/2010/main" val="87246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29617" y="692696"/>
            <a:ext cx="6192688" cy="769441"/>
          </a:xfrm>
          <a:prstGeom prst="rect">
            <a:avLst/>
          </a:prstGeom>
          <a:noFill/>
        </p:spPr>
        <p:txBody>
          <a:bodyPr wrap="square" rtlCol="0">
            <a:spAutoFit/>
          </a:bodyPr>
          <a:lstStyle/>
          <a:p>
            <a:pPr algn="ctr"/>
            <a:r>
              <a:rPr lang="en-GB" sz="4400" u="sng" dirty="0">
                <a:solidFill>
                  <a:schemeClr val="bg1"/>
                </a:solidFill>
                <a:latin typeface="SassoonPrimaryInfant" pitchFamily="2" charset="0"/>
              </a:rPr>
              <a:t>The Initial Code</a:t>
            </a:r>
          </a:p>
        </p:txBody>
      </p:sp>
      <p:sp>
        <p:nvSpPr>
          <p:cNvPr id="2" name="TextBox 1"/>
          <p:cNvSpPr txBox="1"/>
          <p:nvPr/>
        </p:nvSpPr>
        <p:spPr>
          <a:xfrm>
            <a:off x="935596" y="1757239"/>
            <a:ext cx="7272808" cy="5632311"/>
          </a:xfrm>
          <a:prstGeom prst="rect">
            <a:avLst/>
          </a:prstGeom>
          <a:noFill/>
        </p:spPr>
        <p:txBody>
          <a:bodyPr wrap="square" rtlCol="0">
            <a:spAutoFit/>
          </a:bodyPr>
          <a:lstStyle/>
          <a:p>
            <a:r>
              <a:rPr lang="en-GB" dirty="0">
                <a:solidFill>
                  <a:schemeClr val="bg1"/>
                </a:solidFill>
                <a:latin typeface="SassoonPrimaryInfant" pitchFamily="2" charset="0"/>
              </a:rPr>
              <a:t>The ‘code’ refers to the </a:t>
            </a:r>
            <a:r>
              <a:rPr lang="en-GB" dirty="0">
                <a:solidFill>
                  <a:srgbClr val="FFFF00"/>
                </a:solidFill>
                <a:latin typeface="SassoonPrimaryInfant" pitchFamily="2" charset="0"/>
              </a:rPr>
              <a:t>sounds</a:t>
            </a:r>
            <a:r>
              <a:rPr lang="en-GB" dirty="0">
                <a:solidFill>
                  <a:schemeClr val="bg1"/>
                </a:solidFill>
                <a:latin typeface="SassoonPrimaryInfant" pitchFamily="2" charset="0"/>
              </a:rPr>
              <a:t> children are taught. Once they understand the code, they are able to read and write it!</a:t>
            </a:r>
          </a:p>
          <a:p>
            <a:endParaRPr lang="en-GB" dirty="0">
              <a:solidFill>
                <a:schemeClr val="bg1"/>
              </a:solidFill>
              <a:latin typeface="SassoonPrimaryInfant" pitchFamily="2" charset="0"/>
            </a:endParaRPr>
          </a:p>
          <a:p>
            <a:r>
              <a:rPr lang="en-GB" dirty="0">
                <a:solidFill>
                  <a:schemeClr val="bg1"/>
                </a:solidFill>
                <a:latin typeface="SassoonPrimaryInfant" pitchFamily="2" charset="0"/>
              </a:rPr>
              <a:t>Sounds are not taught in alphabetical order. The initial code works through the phonemes (sounds) in an order which enables them to build words as they go, and build on skills as well.</a:t>
            </a:r>
          </a:p>
          <a:p>
            <a:endParaRPr lang="en-GB" dirty="0">
              <a:solidFill>
                <a:schemeClr val="bg1"/>
              </a:solidFill>
              <a:latin typeface="SassoonPrimaryInfant" pitchFamily="2" charset="0"/>
            </a:endParaRPr>
          </a:p>
          <a:p>
            <a:r>
              <a:rPr lang="en-GB" dirty="0">
                <a:solidFill>
                  <a:schemeClr val="bg1"/>
                </a:solidFill>
                <a:latin typeface="SassoonPrimaryInfant" pitchFamily="2" charset="0"/>
              </a:rPr>
              <a:t>They are encouraged to “say the sounds” then “read the word”</a:t>
            </a: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a:p>
            <a:r>
              <a:rPr lang="en-GB" dirty="0">
                <a:solidFill>
                  <a:schemeClr val="bg1"/>
                </a:solidFill>
                <a:latin typeface="SassoonPrimaryInfant" pitchFamily="2" charset="0"/>
              </a:rPr>
              <a:t>e.g</a:t>
            </a:r>
            <a:r>
              <a:rPr lang="en-GB" sz="3600" dirty="0">
                <a:solidFill>
                  <a:schemeClr val="bg1"/>
                </a:solidFill>
                <a:latin typeface="SassoonPrimaryInfant" pitchFamily="2" charset="0"/>
              </a:rPr>
              <a:t>.          s  -  i  -  t  = sit</a:t>
            </a:r>
          </a:p>
          <a:p>
            <a:endParaRPr lang="en-GB" sz="3600" dirty="0">
              <a:solidFill>
                <a:schemeClr val="bg1"/>
              </a:solidFill>
              <a:latin typeface="SassoonPrimaryInfant" pitchFamily="2" charset="0"/>
            </a:endParaRPr>
          </a:p>
          <a:p>
            <a:r>
              <a:rPr lang="en-GB" sz="3600" dirty="0">
                <a:solidFill>
                  <a:schemeClr val="bg1"/>
                </a:solidFill>
                <a:latin typeface="SassoonPrimaryInfant" pitchFamily="2" charset="0"/>
              </a:rPr>
              <a:t>          f – l – i – </a:t>
            </a:r>
            <a:r>
              <a:rPr lang="en-GB" sz="3600" dirty="0" err="1">
                <a:solidFill>
                  <a:schemeClr val="bg1"/>
                </a:solidFill>
                <a:latin typeface="SassoonPrimaryInfant" pitchFamily="2" charset="0"/>
              </a:rPr>
              <a:t>ck</a:t>
            </a:r>
            <a:r>
              <a:rPr lang="en-GB" sz="3600" dirty="0">
                <a:solidFill>
                  <a:schemeClr val="bg1"/>
                </a:solidFill>
                <a:latin typeface="SassoonPrimaryInfant" pitchFamily="2" charset="0"/>
              </a:rPr>
              <a:t> = flick </a:t>
            </a: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p:txBody>
      </p:sp>
    </p:spTree>
    <p:extLst>
      <p:ext uri="{BB962C8B-B14F-4D97-AF65-F5344CB8AC3E}">
        <p14:creationId xmlns:p14="http://schemas.microsoft.com/office/powerpoint/2010/main" val="168280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965596858"/>
              </p:ext>
            </p:extLst>
          </p:nvPr>
        </p:nvGraphicFramePr>
        <p:xfrm>
          <a:off x="1403648" y="836712"/>
          <a:ext cx="6264696" cy="5307381"/>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38829">
                <a:tc>
                  <a:txBody>
                    <a:bodyPr/>
                    <a:lstStyle/>
                    <a:p>
                      <a:pPr algn="ctr"/>
                      <a:r>
                        <a:rPr lang="en-GB" sz="1600" dirty="0">
                          <a:latin typeface="SassoonPrimaryInfant" pitchFamily="2" charset="0"/>
                        </a:rPr>
                        <a:t>Skills</a:t>
                      </a:r>
                    </a:p>
                  </a:txBody>
                  <a:tcPr>
                    <a:noFill/>
                  </a:tcPr>
                </a:tc>
                <a:tc>
                  <a:txBody>
                    <a:bodyPr/>
                    <a:lstStyle/>
                    <a:p>
                      <a:pPr algn="ctr"/>
                      <a:r>
                        <a:rPr lang="en-GB" sz="1600" dirty="0">
                          <a:latin typeface="SassoonPrimaryInfant" pitchFamily="2" charset="0"/>
                        </a:rPr>
                        <a:t>Code</a:t>
                      </a:r>
                    </a:p>
                  </a:txBody>
                  <a:tcPr>
                    <a:noFill/>
                  </a:tcPr>
                </a:tc>
                <a:extLst>
                  <a:ext uri="{0D108BD9-81ED-4DB2-BD59-A6C34878D82A}">
                    <a16:rowId xmlns:a16="http://schemas.microsoft.com/office/drawing/2014/main" val="10000"/>
                  </a:ext>
                </a:extLst>
              </a:tr>
              <a:tr h="338829">
                <a:tc>
                  <a:txBody>
                    <a:bodyPr/>
                    <a:lstStyle/>
                    <a:p>
                      <a:pPr algn="ctr"/>
                      <a:r>
                        <a:rPr lang="en-GB" sz="2400" dirty="0" err="1">
                          <a:solidFill>
                            <a:schemeClr val="bg1"/>
                          </a:solidFill>
                          <a:latin typeface="SassoonPrimaryInfant" pitchFamily="2" charset="0"/>
                        </a:rPr>
                        <a:t>cvc</a:t>
                      </a:r>
                      <a:endParaRPr lang="en-GB" sz="2400" dirty="0">
                        <a:solidFill>
                          <a:schemeClr val="bg1"/>
                        </a:solidFill>
                        <a:latin typeface="SassoonPrimaryInfant" pitchFamily="2" charset="0"/>
                      </a:endParaRPr>
                    </a:p>
                  </a:txBody>
                  <a:tcPr>
                    <a:noFill/>
                  </a:tcPr>
                </a:tc>
                <a:tc>
                  <a:txBody>
                    <a:bodyPr/>
                    <a:lstStyle/>
                    <a:p>
                      <a:pPr algn="ctr"/>
                      <a:r>
                        <a:rPr lang="en-GB" sz="1600" dirty="0">
                          <a:solidFill>
                            <a:schemeClr val="bg1"/>
                          </a:solidFill>
                          <a:latin typeface="SassoonPrimaryInfant" pitchFamily="2" charset="0"/>
                        </a:rPr>
                        <a:t>a,</a:t>
                      </a:r>
                      <a:r>
                        <a:rPr lang="en-GB" sz="1600" baseline="0" dirty="0">
                          <a:solidFill>
                            <a:schemeClr val="bg1"/>
                          </a:solidFill>
                          <a:latin typeface="SassoonPrimaryInfant" pitchFamily="2" charset="0"/>
                        </a:rPr>
                        <a:t> i, m, s, t</a:t>
                      </a:r>
                      <a:endParaRPr lang="en-GB" sz="1600" dirty="0">
                        <a:solidFill>
                          <a:schemeClr val="bg1"/>
                        </a:solidFill>
                        <a:latin typeface="SassoonPrimaryInfant" pitchFamily="2" charset="0"/>
                      </a:endParaRPr>
                    </a:p>
                  </a:txBody>
                  <a:tcPr>
                    <a:noFill/>
                  </a:tcPr>
                </a:tc>
                <a:extLst>
                  <a:ext uri="{0D108BD9-81ED-4DB2-BD59-A6C34878D82A}">
                    <a16:rowId xmlns:a16="http://schemas.microsoft.com/office/drawing/2014/main" val="10001"/>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n, o, p</a:t>
                      </a:r>
                    </a:p>
                  </a:txBody>
                  <a:tcPr>
                    <a:noFill/>
                  </a:tcPr>
                </a:tc>
                <a:extLst>
                  <a:ext uri="{0D108BD9-81ED-4DB2-BD59-A6C34878D82A}">
                    <a16:rowId xmlns:a16="http://schemas.microsoft.com/office/drawing/2014/main" val="10002"/>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b, c, g, h</a:t>
                      </a:r>
                    </a:p>
                  </a:txBody>
                  <a:tcPr>
                    <a:noFill/>
                  </a:tcPr>
                </a:tc>
                <a:extLst>
                  <a:ext uri="{0D108BD9-81ED-4DB2-BD59-A6C34878D82A}">
                    <a16:rowId xmlns:a16="http://schemas.microsoft.com/office/drawing/2014/main" val="10003"/>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d, e, f, v</a:t>
                      </a:r>
                    </a:p>
                  </a:txBody>
                  <a:tcPr>
                    <a:noFill/>
                  </a:tcPr>
                </a:tc>
                <a:extLst>
                  <a:ext uri="{0D108BD9-81ED-4DB2-BD59-A6C34878D82A}">
                    <a16:rowId xmlns:a16="http://schemas.microsoft.com/office/drawing/2014/main" val="10004"/>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k, l, r, u</a:t>
                      </a:r>
                    </a:p>
                  </a:txBody>
                  <a:tcPr>
                    <a:noFill/>
                  </a:tcPr>
                </a:tc>
                <a:extLst>
                  <a:ext uri="{0D108BD9-81ED-4DB2-BD59-A6C34878D82A}">
                    <a16:rowId xmlns:a16="http://schemas.microsoft.com/office/drawing/2014/main" val="10005"/>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j, w, z</a:t>
                      </a:r>
                    </a:p>
                  </a:txBody>
                  <a:tcPr>
                    <a:noFill/>
                  </a:tcPr>
                </a:tc>
                <a:extLst>
                  <a:ext uri="{0D108BD9-81ED-4DB2-BD59-A6C34878D82A}">
                    <a16:rowId xmlns:a16="http://schemas.microsoft.com/office/drawing/2014/main" val="10006"/>
                  </a:ext>
                </a:extLst>
              </a:tr>
              <a:tr h="338829">
                <a:tc>
                  <a:txBody>
                    <a:bodyPr/>
                    <a:lstStyle/>
                    <a:p>
                      <a:pPr algn="ctr"/>
                      <a:endParaRPr lang="en-GB" sz="1600">
                        <a:solidFill>
                          <a:schemeClr val="bg1"/>
                        </a:solidFill>
                        <a:latin typeface="SassoonPrimaryInfant" pitchFamily="2" charset="0"/>
                      </a:endParaRPr>
                    </a:p>
                  </a:txBody>
                  <a:tcPr>
                    <a:noFill/>
                  </a:tcPr>
                </a:tc>
                <a:tc>
                  <a:txBody>
                    <a:bodyPr/>
                    <a:lstStyle/>
                    <a:p>
                      <a:pPr algn="ctr"/>
                      <a:r>
                        <a:rPr lang="en-GB" sz="1600" dirty="0">
                          <a:solidFill>
                            <a:schemeClr val="bg1"/>
                          </a:solidFill>
                          <a:latin typeface="SassoonPrimaryInfant" pitchFamily="2" charset="0"/>
                        </a:rPr>
                        <a:t>x, y, </a:t>
                      </a:r>
                      <a:r>
                        <a:rPr lang="en-GB" sz="1600" dirty="0" err="1">
                          <a:solidFill>
                            <a:schemeClr val="bg1"/>
                          </a:solidFill>
                          <a:latin typeface="SassoonPrimaryInfant" pitchFamily="2" charset="0"/>
                        </a:rPr>
                        <a:t>ff</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ll</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ss</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zz</a:t>
                      </a:r>
                      <a:endParaRPr lang="en-GB" sz="1600" dirty="0">
                        <a:solidFill>
                          <a:schemeClr val="bg1"/>
                        </a:solidFill>
                        <a:latin typeface="SassoonPrimaryInfant" pitchFamily="2" charset="0"/>
                      </a:endParaRPr>
                    </a:p>
                  </a:txBody>
                  <a:tcPr>
                    <a:noFill/>
                  </a:tcPr>
                </a:tc>
                <a:extLst>
                  <a:ext uri="{0D108BD9-81ED-4DB2-BD59-A6C34878D82A}">
                    <a16:rowId xmlns:a16="http://schemas.microsoft.com/office/drawing/2014/main" val="10007"/>
                  </a:ext>
                </a:extLst>
              </a:tr>
              <a:tr h="338829">
                <a:tc>
                  <a:txBody>
                    <a:bodyPr/>
                    <a:lstStyle/>
                    <a:p>
                      <a:pPr algn="ctr"/>
                      <a:r>
                        <a:rPr lang="en-GB" sz="2400" dirty="0" err="1">
                          <a:solidFill>
                            <a:schemeClr val="bg1"/>
                          </a:solidFill>
                          <a:latin typeface="SassoonPrimaryInfant" pitchFamily="2" charset="0"/>
                        </a:rPr>
                        <a:t>vcc</a:t>
                      </a:r>
                      <a:r>
                        <a:rPr lang="en-GB" sz="1600" dirty="0">
                          <a:solidFill>
                            <a:schemeClr val="bg1"/>
                          </a:solidFill>
                          <a:latin typeface="SassoonPrimaryInfant" pitchFamily="2" charset="0"/>
                        </a:rPr>
                        <a:t> (ink) </a:t>
                      </a:r>
                    </a:p>
                    <a:p>
                      <a:pPr algn="ctr"/>
                      <a:r>
                        <a:rPr lang="en-GB" sz="2400" dirty="0" err="1">
                          <a:solidFill>
                            <a:schemeClr val="bg1"/>
                          </a:solidFill>
                          <a:latin typeface="SassoonPrimaryInfant" pitchFamily="2" charset="0"/>
                        </a:rPr>
                        <a:t>cvcc</a:t>
                      </a:r>
                      <a:r>
                        <a:rPr lang="en-GB" sz="1600" dirty="0">
                          <a:solidFill>
                            <a:schemeClr val="bg1"/>
                          </a:solidFill>
                          <a:latin typeface="SassoonPrimaryInfant" pitchFamily="2" charset="0"/>
                        </a:rPr>
                        <a:t> (jump)</a:t>
                      </a:r>
                    </a:p>
                  </a:txBody>
                  <a:tcPr>
                    <a:noFill/>
                  </a:tcPr>
                </a:tc>
                <a:tc>
                  <a:txBody>
                    <a:bodyPr/>
                    <a:lstStyle/>
                    <a:p>
                      <a:pPr algn="ctr"/>
                      <a:r>
                        <a:rPr lang="en-GB" sz="1600" dirty="0">
                          <a:solidFill>
                            <a:schemeClr val="bg1"/>
                          </a:solidFill>
                          <a:latin typeface="SassoonPrimaryInfant" pitchFamily="2" charset="0"/>
                        </a:rPr>
                        <a:t>no new code</a:t>
                      </a:r>
                    </a:p>
                    <a:p>
                      <a:pPr algn="ctr"/>
                      <a:endParaRPr lang="en-GB" sz="1600" dirty="0">
                        <a:solidFill>
                          <a:schemeClr val="bg1"/>
                        </a:solidFill>
                        <a:latin typeface="SassoonPrimaryInfant" pitchFamily="2" charset="0"/>
                      </a:endParaRPr>
                    </a:p>
                  </a:txBody>
                  <a:tcPr>
                    <a:noFill/>
                  </a:tcPr>
                </a:tc>
                <a:extLst>
                  <a:ext uri="{0D108BD9-81ED-4DB2-BD59-A6C34878D82A}">
                    <a16:rowId xmlns:a16="http://schemas.microsoft.com/office/drawing/2014/main" val="10008"/>
                  </a:ext>
                </a:extLst>
              </a:tr>
              <a:tr h="338829">
                <a:tc>
                  <a:txBody>
                    <a:bodyPr/>
                    <a:lstStyle/>
                    <a:p>
                      <a:pPr algn="ctr"/>
                      <a:r>
                        <a:rPr lang="en-GB" sz="2400" b="1" dirty="0" err="1">
                          <a:solidFill>
                            <a:schemeClr val="bg1"/>
                          </a:solidFill>
                          <a:latin typeface="SassoonPrimaryInfant" pitchFamily="2" charset="0"/>
                        </a:rPr>
                        <a:t>ccvc</a:t>
                      </a:r>
                      <a:r>
                        <a:rPr lang="en-GB" sz="1600" dirty="0">
                          <a:solidFill>
                            <a:schemeClr val="bg1"/>
                          </a:solidFill>
                          <a:latin typeface="SassoonPrimaryInfant" pitchFamily="2" charset="0"/>
                        </a:rPr>
                        <a:t> (frog)</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no new code</a:t>
                      </a:r>
                    </a:p>
                  </a:txBody>
                  <a:tcPr>
                    <a:noFill/>
                  </a:tcPr>
                </a:tc>
                <a:extLst>
                  <a:ext uri="{0D108BD9-81ED-4DB2-BD59-A6C34878D82A}">
                    <a16:rowId xmlns:a16="http://schemas.microsoft.com/office/drawing/2014/main" val="10009"/>
                  </a:ext>
                </a:extLst>
              </a:tr>
              <a:tr h="8593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chemeClr val="bg1"/>
                          </a:solidFill>
                          <a:latin typeface="SassoonPrimaryInfant" pitchFamily="2" charset="0"/>
                        </a:rPr>
                        <a:t>ccvcc</a:t>
                      </a:r>
                      <a:r>
                        <a:rPr lang="en-GB" sz="1600" dirty="0">
                          <a:solidFill>
                            <a:schemeClr val="bg1"/>
                          </a:solidFill>
                          <a:latin typeface="SassoonPrimaryInfant" pitchFamily="2" charset="0"/>
                        </a:rPr>
                        <a:t> (stink)</a:t>
                      </a: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chemeClr val="bg1"/>
                          </a:solidFill>
                          <a:latin typeface="SassoonPrimaryInfant" pitchFamily="2" charset="0"/>
                        </a:rPr>
                        <a:t>cccvc</a:t>
                      </a:r>
                      <a:r>
                        <a:rPr lang="en-GB" sz="2400" b="1" baseline="0" dirty="0">
                          <a:solidFill>
                            <a:schemeClr val="bg1"/>
                          </a:solidFill>
                          <a:latin typeface="SassoonPrimaryInfant" pitchFamily="2" charset="0"/>
                        </a:rPr>
                        <a:t> </a:t>
                      </a:r>
                      <a:r>
                        <a:rPr lang="en-GB" sz="1600" b="0" baseline="0" dirty="0">
                          <a:solidFill>
                            <a:schemeClr val="bg1"/>
                          </a:solidFill>
                          <a:latin typeface="SassoonPrimaryInfant" pitchFamily="2" charset="0"/>
                        </a:rPr>
                        <a:t>(scrub</a:t>
                      </a:r>
                      <a:r>
                        <a:rPr lang="en-GB" sz="1600" b="0" dirty="0">
                          <a:solidFill>
                            <a:schemeClr val="bg1"/>
                          </a:solidFill>
                          <a:latin typeface="SassoonPrimaryInfant" pitchFamily="2" charset="0"/>
                        </a:rPr>
                        <a:t>)</a:t>
                      </a: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no new code</a:t>
                      </a:r>
                    </a:p>
                    <a:p>
                      <a:pPr algn="ctr"/>
                      <a:endParaRPr lang="en-GB" sz="1600" dirty="0">
                        <a:latin typeface="SassoonPrimaryInfant" pitchFamily="2" charset="0"/>
                      </a:endParaRPr>
                    </a:p>
                  </a:txBody>
                  <a:tcPr>
                    <a:noFill/>
                  </a:tcPr>
                </a:tc>
                <a:extLst>
                  <a:ext uri="{0D108BD9-81ED-4DB2-BD59-A6C34878D82A}">
                    <a16:rowId xmlns:a16="http://schemas.microsoft.com/office/drawing/2014/main" val="10010"/>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algn="ctr"/>
                      <a:r>
                        <a:rPr lang="en-GB" sz="1600" dirty="0" err="1">
                          <a:solidFill>
                            <a:schemeClr val="bg1"/>
                          </a:solidFill>
                          <a:latin typeface="SassoonPrimaryInfant" pitchFamily="2" charset="0"/>
                        </a:rPr>
                        <a:t>sh</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ch</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th</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ck</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wh</a:t>
                      </a:r>
                      <a:r>
                        <a:rPr lang="en-GB" sz="1600" dirty="0">
                          <a:solidFill>
                            <a:schemeClr val="bg1"/>
                          </a:solidFill>
                          <a:latin typeface="SassoonPrimaryInfant" pitchFamily="2" charset="0"/>
                        </a:rPr>
                        <a:t>, ng, </a:t>
                      </a:r>
                      <a:r>
                        <a:rPr lang="en-GB" sz="1600" dirty="0" err="1">
                          <a:solidFill>
                            <a:schemeClr val="bg1"/>
                          </a:solidFill>
                          <a:latin typeface="SassoonPrimaryInfant" pitchFamily="2" charset="0"/>
                        </a:rPr>
                        <a:t>qu</a:t>
                      </a:r>
                      <a:endParaRPr lang="en-GB" sz="1600" dirty="0">
                        <a:solidFill>
                          <a:schemeClr val="bg1"/>
                        </a:solidFill>
                        <a:latin typeface="SassoonPrimaryInfant" pitchFamily="2" charset="0"/>
                      </a:endParaRPr>
                    </a:p>
                  </a:txBody>
                  <a:tcP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8944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1232</Words>
  <Application>Microsoft Office PowerPoint</Application>
  <PresentationFormat>On-screen Show (4:3)</PresentationFormat>
  <Paragraphs>151</Paragraphs>
  <Slides>20</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Sassoon Infant Rg</vt:lpstr>
      <vt:lpstr>SassoonPrimaryInfant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Oxhey First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staff29</dc:creator>
  <cp:lastModifiedBy>michelle fletcher</cp:lastModifiedBy>
  <cp:revision>44</cp:revision>
  <dcterms:created xsi:type="dcterms:W3CDTF">2016-09-20T10:17:16Z</dcterms:created>
  <dcterms:modified xsi:type="dcterms:W3CDTF">2021-11-14T17:19:54Z</dcterms:modified>
</cp:coreProperties>
</file>