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1" r:id="rId6"/>
    <p:sldId id="262"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snapToGrid="0">
      <p:cViewPr varScale="1">
        <p:scale>
          <a:sx n="66" d="100"/>
          <a:sy n="66" d="100"/>
        </p:scale>
        <p:origin x="62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A86A9EB-B7A4-464E-8649-8F84D7C74419}" type="datetimeFigureOut">
              <a:rPr lang="en-GB" smtClean="0"/>
              <a:t>04/02/2022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46D3AD-BF77-41F3-A372-FD1D38794E77}" type="slidenum">
              <a:rPr lang="en-GB" smtClean="0"/>
              <a:t>‹#›</a:t>
            </a:fld>
            <a:endParaRPr lang="en-GB"/>
          </a:p>
        </p:txBody>
      </p:sp>
    </p:spTree>
    <p:extLst>
      <p:ext uri="{BB962C8B-B14F-4D97-AF65-F5344CB8AC3E}">
        <p14:creationId xmlns:p14="http://schemas.microsoft.com/office/powerpoint/2010/main" val="1862225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86A9EB-B7A4-464E-8649-8F84D7C74419}" type="datetimeFigureOut">
              <a:rPr lang="en-GB" smtClean="0"/>
              <a:t>04/02/2022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46D3AD-BF77-41F3-A372-FD1D38794E77}" type="slidenum">
              <a:rPr lang="en-GB" smtClean="0"/>
              <a:t>‹#›</a:t>
            </a:fld>
            <a:endParaRPr lang="en-GB"/>
          </a:p>
        </p:txBody>
      </p:sp>
    </p:spTree>
    <p:extLst>
      <p:ext uri="{BB962C8B-B14F-4D97-AF65-F5344CB8AC3E}">
        <p14:creationId xmlns:p14="http://schemas.microsoft.com/office/powerpoint/2010/main" val="805239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86A9EB-B7A4-464E-8649-8F84D7C74419}" type="datetimeFigureOut">
              <a:rPr lang="en-GB" smtClean="0"/>
              <a:t>04/02/2022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46D3AD-BF77-41F3-A372-FD1D38794E77}" type="slidenum">
              <a:rPr lang="en-GB" smtClean="0"/>
              <a:t>‹#›</a:t>
            </a:fld>
            <a:endParaRPr lang="en-GB"/>
          </a:p>
        </p:txBody>
      </p:sp>
    </p:spTree>
    <p:extLst>
      <p:ext uri="{BB962C8B-B14F-4D97-AF65-F5344CB8AC3E}">
        <p14:creationId xmlns:p14="http://schemas.microsoft.com/office/powerpoint/2010/main" val="2313815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86A9EB-B7A4-464E-8649-8F84D7C74419}" type="datetimeFigureOut">
              <a:rPr lang="en-GB" smtClean="0"/>
              <a:t>04/02/2022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46D3AD-BF77-41F3-A372-FD1D38794E77}" type="slidenum">
              <a:rPr lang="en-GB" smtClean="0"/>
              <a:t>‹#›</a:t>
            </a:fld>
            <a:endParaRPr lang="en-GB"/>
          </a:p>
        </p:txBody>
      </p:sp>
    </p:spTree>
    <p:extLst>
      <p:ext uri="{BB962C8B-B14F-4D97-AF65-F5344CB8AC3E}">
        <p14:creationId xmlns:p14="http://schemas.microsoft.com/office/powerpoint/2010/main" val="3356551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86A9EB-B7A4-464E-8649-8F84D7C74419}" type="datetimeFigureOut">
              <a:rPr lang="en-GB" smtClean="0"/>
              <a:t>04/02/2022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46D3AD-BF77-41F3-A372-FD1D38794E77}" type="slidenum">
              <a:rPr lang="en-GB" smtClean="0"/>
              <a:t>‹#›</a:t>
            </a:fld>
            <a:endParaRPr lang="en-GB"/>
          </a:p>
        </p:txBody>
      </p:sp>
    </p:spTree>
    <p:extLst>
      <p:ext uri="{BB962C8B-B14F-4D97-AF65-F5344CB8AC3E}">
        <p14:creationId xmlns:p14="http://schemas.microsoft.com/office/powerpoint/2010/main" val="941540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A86A9EB-B7A4-464E-8649-8F84D7C74419}" type="datetimeFigureOut">
              <a:rPr lang="en-GB" smtClean="0"/>
              <a:t>04/02/2022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46D3AD-BF77-41F3-A372-FD1D38794E77}" type="slidenum">
              <a:rPr lang="en-GB" smtClean="0"/>
              <a:t>‹#›</a:t>
            </a:fld>
            <a:endParaRPr lang="en-GB"/>
          </a:p>
        </p:txBody>
      </p:sp>
    </p:spTree>
    <p:extLst>
      <p:ext uri="{BB962C8B-B14F-4D97-AF65-F5344CB8AC3E}">
        <p14:creationId xmlns:p14="http://schemas.microsoft.com/office/powerpoint/2010/main" val="429469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A86A9EB-B7A4-464E-8649-8F84D7C74419}" type="datetimeFigureOut">
              <a:rPr lang="en-GB" smtClean="0"/>
              <a:t>04/02/2022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46D3AD-BF77-41F3-A372-FD1D38794E77}" type="slidenum">
              <a:rPr lang="en-GB" smtClean="0"/>
              <a:t>‹#›</a:t>
            </a:fld>
            <a:endParaRPr lang="en-GB"/>
          </a:p>
        </p:txBody>
      </p:sp>
    </p:spTree>
    <p:extLst>
      <p:ext uri="{BB962C8B-B14F-4D97-AF65-F5344CB8AC3E}">
        <p14:creationId xmlns:p14="http://schemas.microsoft.com/office/powerpoint/2010/main" val="365046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A86A9EB-B7A4-464E-8649-8F84D7C74419}" type="datetimeFigureOut">
              <a:rPr lang="en-GB" smtClean="0"/>
              <a:t>04/02/2022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46D3AD-BF77-41F3-A372-FD1D38794E77}" type="slidenum">
              <a:rPr lang="en-GB" smtClean="0"/>
              <a:t>‹#›</a:t>
            </a:fld>
            <a:endParaRPr lang="en-GB"/>
          </a:p>
        </p:txBody>
      </p:sp>
    </p:spTree>
    <p:extLst>
      <p:ext uri="{BB962C8B-B14F-4D97-AF65-F5344CB8AC3E}">
        <p14:creationId xmlns:p14="http://schemas.microsoft.com/office/powerpoint/2010/main" val="497943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6A9EB-B7A4-464E-8649-8F84D7C74419}" type="datetimeFigureOut">
              <a:rPr lang="en-GB" smtClean="0"/>
              <a:t>04/02/2022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46D3AD-BF77-41F3-A372-FD1D38794E77}" type="slidenum">
              <a:rPr lang="en-GB" smtClean="0"/>
              <a:t>‹#›</a:t>
            </a:fld>
            <a:endParaRPr lang="en-GB"/>
          </a:p>
        </p:txBody>
      </p:sp>
    </p:spTree>
    <p:extLst>
      <p:ext uri="{BB962C8B-B14F-4D97-AF65-F5344CB8AC3E}">
        <p14:creationId xmlns:p14="http://schemas.microsoft.com/office/powerpoint/2010/main" val="2389384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86A9EB-B7A4-464E-8649-8F84D7C74419}" type="datetimeFigureOut">
              <a:rPr lang="en-GB" smtClean="0"/>
              <a:t>04/02/2022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46D3AD-BF77-41F3-A372-FD1D38794E77}" type="slidenum">
              <a:rPr lang="en-GB" smtClean="0"/>
              <a:t>‹#›</a:t>
            </a:fld>
            <a:endParaRPr lang="en-GB"/>
          </a:p>
        </p:txBody>
      </p:sp>
    </p:spTree>
    <p:extLst>
      <p:ext uri="{BB962C8B-B14F-4D97-AF65-F5344CB8AC3E}">
        <p14:creationId xmlns:p14="http://schemas.microsoft.com/office/powerpoint/2010/main" val="3758057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86A9EB-B7A4-464E-8649-8F84D7C74419}" type="datetimeFigureOut">
              <a:rPr lang="en-GB" smtClean="0"/>
              <a:t>04/02/2022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46D3AD-BF77-41F3-A372-FD1D38794E77}" type="slidenum">
              <a:rPr lang="en-GB" smtClean="0"/>
              <a:t>‹#›</a:t>
            </a:fld>
            <a:endParaRPr lang="en-GB"/>
          </a:p>
        </p:txBody>
      </p:sp>
    </p:spTree>
    <p:extLst>
      <p:ext uri="{BB962C8B-B14F-4D97-AF65-F5344CB8AC3E}">
        <p14:creationId xmlns:p14="http://schemas.microsoft.com/office/powerpoint/2010/main" val="3542620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6A9EB-B7A4-464E-8649-8F84D7C74419}" type="datetimeFigureOut">
              <a:rPr lang="en-GB" smtClean="0"/>
              <a:t>04/02/2022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46D3AD-BF77-41F3-A372-FD1D38794E77}" type="slidenum">
              <a:rPr lang="en-GB" smtClean="0"/>
              <a:t>‹#›</a:t>
            </a:fld>
            <a:endParaRPr lang="en-GB"/>
          </a:p>
        </p:txBody>
      </p:sp>
    </p:spTree>
    <p:extLst>
      <p:ext uri="{BB962C8B-B14F-4D97-AF65-F5344CB8AC3E}">
        <p14:creationId xmlns:p14="http://schemas.microsoft.com/office/powerpoint/2010/main" val="3846205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t;strong&gt;Scroll&lt;/strong&gt; PNG &lt;strong&gt;Transparent&lt;/strong&gt; Images | PNG All"/>
          <p:cNvPicPr>
            <a:picLocks noChangeAspect="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112542" y="-239151"/>
            <a:ext cx="11774658" cy="7329268"/>
          </a:xfrm>
          <a:prstGeom prst="rect">
            <a:avLst/>
          </a:prstGeom>
        </p:spPr>
      </p:pic>
      <p:sp>
        <p:nvSpPr>
          <p:cNvPr id="6" name="TextBox 5"/>
          <p:cNvSpPr txBox="1"/>
          <p:nvPr/>
        </p:nvSpPr>
        <p:spPr>
          <a:xfrm>
            <a:off x="2222695" y="160638"/>
            <a:ext cx="7554351" cy="584775"/>
          </a:xfrm>
          <a:prstGeom prst="rect">
            <a:avLst/>
          </a:prstGeom>
          <a:noFill/>
        </p:spPr>
        <p:txBody>
          <a:bodyPr wrap="square" rtlCol="0">
            <a:spAutoFit/>
          </a:bodyPr>
          <a:lstStyle/>
          <a:p>
            <a:pPr algn="ctr"/>
            <a:r>
              <a:rPr lang="en-GB" sz="3200" b="1" dirty="0">
                <a:latin typeface="SassoonCRInfant" panose="02010503020300020003" pitchFamily="2" charset="0"/>
              </a:rPr>
              <a:t>History - Unit of Work Pathway</a:t>
            </a:r>
          </a:p>
        </p:txBody>
      </p:sp>
      <p:sp>
        <p:nvSpPr>
          <p:cNvPr id="7" name="TextBox 6"/>
          <p:cNvSpPr txBox="1"/>
          <p:nvPr/>
        </p:nvSpPr>
        <p:spPr>
          <a:xfrm>
            <a:off x="2293034" y="1428838"/>
            <a:ext cx="7610622" cy="830997"/>
          </a:xfrm>
          <a:prstGeom prst="rect">
            <a:avLst/>
          </a:prstGeom>
          <a:noFill/>
        </p:spPr>
        <p:txBody>
          <a:bodyPr wrap="square" rtlCol="0">
            <a:spAutoFit/>
          </a:bodyPr>
          <a:lstStyle/>
          <a:p>
            <a:pPr marL="342900" indent="-342900">
              <a:buAutoNum type="arabicPeriod"/>
            </a:pPr>
            <a:r>
              <a:rPr lang="en-GB" sz="1200" b="1" u="sng" dirty="0">
                <a:latin typeface="SassoonCRInfant" panose="02010503020300020003" pitchFamily="2" charset="0"/>
              </a:rPr>
              <a:t>Focus:</a:t>
            </a:r>
            <a:r>
              <a:rPr lang="en-GB" sz="1200" dirty="0">
                <a:latin typeface="SassoonCRInfant" panose="02010503020300020003" pitchFamily="2" charset="0"/>
              </a:rPr>
              <a:t>  Can children place this new topic in the past?  What facts/vocabulary do they already know about this topic? Create focused questions (components) linked to the historical theme and progression documents through the threshold concepts- homes/school/ toys/ jobs/ food/ clothes/ events </a:t>
            </a:r>
            <a:r>
              <a:rPr lang="en-GB" sz="1200" dirty="0" err="1">
                <a:latin typeface="SassoonCRInfant" panose="02010503020300020003" pitchFamily="2" charset="0"/>
              </a:rPr>
              <a:t>Ie</a:t>
            </a:r>
            <a:r>
              <a:rPr lang="en-GB" sz="1200" dirty="0">
                <a:latin typeface="SassoonCRInfant" panose="02010503020300020003" pitchFamily="2" charset="0"/>
              </a:rPr>
              <a:t>: Can we investigate the</a:t>
            </a:r>
            <a:r>
              <a:rPr lang="en-GB" sz="1200" b="1" dirty="0">
                <a:latin typeface="SassoonCRInfant" panose="02010503020300020003" pitchFamily="2" charset="0"/>
              </a:rPr>
              <a:t> life </a:t>
            </a:r>
            <a:r>
              <a:rPr lang="en-GB" sz="1200" dirty="0">
                <a:latin typeface="SassoonCRInfant" panose="02010503020300020003" pitchFamily="2" charset="0"/>
              </a:rPr>
              <a:t>of a poor </a:t>
            </a:r>
            <a:r>
              <a:rPr lang="en-GB" sz="1200" dirty="0" err="1">
                <a:latin typeface="SassoonCRInfant" panose="02010503020300020003" pitchFamily="2" charset="0"/>
              </a:rPr>
              <a:t>victorian</a:t>
            </a:r>
            <a:r>
              <a:rPr lang="en-GB" sz="1200" dirty="0">
                <a:latin typeface="SassoonCRInfant" panose="02010503020300020003" pitchFamily="2" charset="0"/>
              </a:rPr>
              <a:t> child?</a:t>
            </a:r>
          </a:p>
        </p:txBody>
      </p:sp>
      <p:sp>
        <p:nvSpPr>
          <p:cNvPr id="8" name="TextBox 7"/>
          <p:cNvSpPr txBox="1"/>
          <p:nvPr/>
        </p:nvSpPr>
        <p:spPr>
          <a:xfrm>
            <a:off x="2293034" y="2158631"/>
            <a:ext cx="7610622" cy="723275"/>
          </a:xfrm>
          <a:prstGeom prst="rect">
            <a:avLst/>
          </a:prstGeom>
          <a:noFill/>
        </p:spPr>
        <p:txBody>
          <a:bodyPr wrap="square" rtlCol="0">
            <a:spAutoFit/>
          </a:bodyPr>
          <a:lstStyle/>
          <a:p>
            <a:r>
              <a:rPr lang="en-GB" sz="1700" dirty="0">
                <a:latin typeface="SassoonCRInfant" panose="02010503020300020003" pitchFamily="2" charset="0"/>
              </a:rPr>
              <a:t>2.   </a:t>
            </a:r>
            <a:r>
              <a:rPr lang="en-GB" sz="1200" b="1" u="sng" dirty="0">
                <a:latin typeface="SassoonCRInfant" panose="02010503020300020003" pitchFamily="2" charset="0"/>
              </a:rPr>
              <a:t>Retrieve?:</a:t>
            </a:r>
            <a:r>
              <a:rPr lang="en-GB" sz="1200" b="1" dirty="0">
                <a:latin typeface="SassoonCRInfant" panose="02010503020300020003" pitchFamily="2" charset="0"/>
              </a:rPr>
              <a:t> </a:t>
            </a:r>
            <a:r>
              <a:rPr lang="en-GB" sz="1200" dirty="0">
                <a:latin typeface="SassoonCRInfant" panose="02010503020300020003" pitchFamily="2" charset="0"/>
              </a:rPr>
              <a:t>Put the new topic in context with other units that they have studied. What knowledge/ vocabulary do they already have about the topic? Can they link it to any past topics from previous year groups? Use visuals to allow links to be made/ timeline. </a:t>
            </a:r>
          </a:p>
        </p:txBody>
      </p:sp>
      <p:sp>
        <p:nvSpPr>
          <p:cNvPr id="9" name="TextBox 8"/>
          <p:cNvSpPr txBox="1"/>
          <p:nvPr/>
        </p:nvSpPr>
        <p:spPr>
          <a:xfrm>
            <a:off x="2293034" y="2881906"/>
            <a:ext cx="7610622" cy="538609"/>
          </a:xfrm>
          <a:prstGeom prst="rect">
            <a:avLst/>
          </a:prstGeom>
          <a:noFill/>
        </p:spPr>
        <p:txBody>
          <a:bodyPr wrap="square" rtlCol="0">
            <a:spAutoFit/>
          </a:bodyPr>
          <a:lstStyle/>
          <a:p>
            <a:r>
              <a:rPr lang="en-GB" sz="1700" dirty="0">
                <a:latin typeface="SassoonCRInfant" panose="02010503020300020003" pitchFamily="2" charset="0"/>
              </a:rPr>
              <a:t>3</a:t>
            </a:r>
            <a:r>
              <a:rPr lang="en-GB" sz="1200" dirty="0">
                <a:latin typeface="SassoonCRInfant" panose="02010503020300020003" pitchFamily="2" charset="0"/>
              </a:rPr>
              <a:t>. </a:t>
            </a:r>
            <a:r>
              <a:rPr lang="en-GB" sz="1200" b="1" u="sng" dirty="0">
                <a:latin typeface="SassoonCRInfant" panose="02010503020300020003" pitchFamily="2" charset="0"/>
              </a:rPr>
              <a:t>Teach</a:t>
            </a:r>
            <a:r>
              <a:rPr lang="en-GB" sz="1200" dirty="0">
                <a:latin typeface="SassoonCRInfant" panose="02010503020300020003" pitchFamily="2" charset="0"/>
              </a:rPr>
              <a:t>: Teach new vocabulary and knowledge components in order to apply to the composite. Children to be taught facts about people/places and new vocabulary linked to the topic.</a:t>
            </a:r>
          </a:p>
        </p:txBody>
      </p:sp>
      <p:sp>
        <p:nvSpPr>
          <p:cNvPr id="10" name="TextBox 9"/>
          <p:cNvSpPr txBox="1"/>
          <p:nvPr/>
        </p:nvSpPr>
        <p:spPr>
          <a:xfrm>
            <a:off x="2293034" y="3385991"/>
            <a:ext cx="7610622" cy="538609"/>
          </a:xfrm>
          <a:prstGeom prst="rect">
            <a:avLst/>
          </a:prstGeom>
          <a:noFill/>
        </p:spPr>
        <p:txBody>
          <a:bodyPr wrap="square" rtlCol="0">
            <a:spAutoFit/>
          </a:bodyPr>
          <a:lstStyle/>
          <a:p>
            <a:r>
              <a:rPr lang="en-GB" sz="1700" dirty="0">
                <a:latin typeface="SassoonCRInfant" panose="02010503020300020003" pitchFamily="2" charset="0"/>
              </a:rPr>
              <a:t>4. </a:t>
            </a:r>
            <a:r>
              <a:rPr lang="en-GB" sz="1200" b="1" u="sng" dirty="0">
                <a:latin typeface="SassoonCRInfant" panose="02010503020300020003" pitchFamily="2" charset="0"/>
              </a:rPr>
              <a:t>Practice</a:t>
            </a:r>
            <a:r>
              <a:rPr lang="en-GB" sz="1200" dirty="0">
                <a:latin typeface="SassoonCRInfant" panose="02010503020300020003" pitchFamily="2" charset="0"/>
              </a:rPr>
              <a:t>: Give children the opportunity to practice the taught components of the historical theme with consistent retrieval and repetition in including new vocabulary to ensure fluency. </a:t>
            </a:r>
            <a:r>
              <a:rPr lang="en-GB" sz="1200" b="1" dirty="0">
                <a:latin typeface="SassoonCRInfant" panose="02010503020300020003" pitchFamily="2" charset="0"/>
              </a:rPr>
              <a:t>Enquiry/ research/ compare/ create. </a:t>
            </a:r>
          </a:p>
        </p:txBody>
      </p:sp>
      <p:sp>
        <p:nvSpPr>
          <p:cNvPr id="11" name="TextBox 10"/>
          <p:cNvSpPr txBox="1"/>
          <p:nvPr/>
        </p:nvSpPr>
        <p:spPr>
          <a:xfrm>
            <a:off x="2293034" y="3846038"/>
            <a:ext cx="7610622" cy="538609"/>
          </a:xfrm>
          <a:prstGeom prst="rect">
            <a:avLst/>
          </a:prstGeom>
          <a:noFill/>
        </p:spPr>
        <p:txBody>
          <a:bodyPr wrap="square" rtlCol="0">
            <a:spAutoFit/>
          </a:bodyPr>
          <a:lstStyle/>
          <a:p>
            <a:r>
              <a:rPr lang="en-GB" sz="1700" dirty="0">
                <a:latin typeface="SassoonCRInfant" panose="02010503020300020003" pitchFamily="2" charset="0"/>
              </a:rPr>
              <a:t>5. </a:t>
            </a:r>
            <a:r>
              <a:rPr lang="en-GB" sz="1200" b="1" u="sng" dirty="0">
                <a:latin typeface="SassoonCRInfant" panose="02010503020300020003" pitchFamily="2" charset="0"/>
              </a:rPr>
              <a:t>Apply</a:t>
            </a:r>
            <a:r>
              <a:rPr lang="en-GB" sz="1200" dirty="0">
                <a:latin typeface="SassoonCRInfant" panose="02010503020300020003" pitchFamily="2" charset="0"/>
              </a:rPr>
              <a:t>: Apply components to answer the historical theme. Presentation/ debate/ quiz etc. What knowledge can the children retrieve about the historical theme?  </a:t>
            </a:r>
          </a:p>
        </p:txBody>
      </p:sp>
      <p:sp>
        <p:nvSpPr>
          <p:cNvPr id="12" name="TextBox 11"/>
          <p:cNvSpPr txBox="1"/>
          <p:nvPr/>
        </p:nvSpPr>
        <p:spPr>
          <a:xfrm>
            <a:off x="2290689" y="4384647"/>
            <a:ext cx="7610622" cy="723275"/>
          </a:xfrm>
          <a:prstGeom prst="rect">
            <a:avLst/>
          </a:prstGeom>
          <a:noFill/>
        </p:spPr>
        <p:txBody>
          <a:bodyPr wrap="square" rtlCol="0">
            <a:spAutoFit/>
          </a:bodyPr>
          <a:lstStyle/>
          <a:p>
            <a:r>
              <a:rPr lang="en-GB" sz="1700" dirty="0">
                <a:latin typeface="SassoonCRInfant" panose="02010503020300020003" pitchFamily="2" charset="0"/>
              </a:rPr>
              <a:t>6. </a:t>
            </a:r>
            <a:r>
              <a:rPr lang="en-GB" sz="1200" b="1" u="sng" dirty="0">
                <a:latin typeface="SassoonCRInfant" panose="02010503020300020003" pitchFamily="2" charset="0"/>
              </a:rPr>
              <a:t>Evaluate</a:t>
            </a:r>
            <a:r>
              <a:rPr lang="en-GB" sz="1200" dirty="0">
                <a:latin typeface="SassoonCRInfant" panose="02010503020300020003" pitchFamily="2" charset="0"/>
              </a:rPr>
              <a:t>: Reflect on the outcome and the knowledge acquired. Answer thought provoking questions, use primary sources (photographs, paintings, artefacts, diary entries, letters), examine bias and reliability in KS2. Children to offer their own opinions. E.g. Was it fair that children went to work in Victorian times?</a:t>
            </a:r>
          </a:p>
        </p:txBody>
      </p:sp>
    </p:spTree>
    <p:extLst>
      <p:ext uri="{BB962C8B-B14F-4D97-AF65-F5344CB8AC3E}">
        <p14:creationId xmlns:p14="http://schemas.microsoft.com/office/powerpoint/2010/main" val="3672851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p:cNvSpPr txBox="1"/>
          <p:nvPr/>
        </p:nvSpPr>
        <p:spPr>
          <a:xfrm>
            <a:off x="8176847" y="1121306"/>
            <a:ext cx="1848145" cy="578882"/>
          </a:xfrm>
          <a:prstGeom prst="roundRect">
            <a:avLst/>
          </a:prstGeom>
          <a:solidFill>
            <a:srgbClr val="92D050"/>
          </a:solidFill>
          <a:ln w="38100">
            <a:solidFill>
              <a:schemeClr val="tx1"/>
            </a:solidFill>
          </a:ln>
        </p:spPr>
        <p:txBody>
          <a:bodyPr wrap="square" rtlCol="0">
            <a:spAutoFit/>
          </a:bodyPr>
          <a:lstStyle/>
          <a:p>
            <a:pPr algn="ctr"/>
            <a:r>
              <a:rPr lang="en-GB" sz="1400" b="1" dirty="0">
                <a:latin typeface="SassoonCRInfant" panose="02010503020300020003" pitchFamily="2" charset="0"/>
              </a:rPr>
              <a:t>5. Enhance/ apply new knowledge. </a:t>
            </a:r>
          </a:p>
        </p:txBody>
      </p:sp>
      <p:sp>
        <p:nvSpPr>
          <p:cNvPr id="10" name="TextBox 9"/>
          <p:cNvSpPr txBox="1"/>
          <p:nvPr/>
        </p:nvSpPr>
        <p:spPr>
          <a:xfrm>
            <a:off x="2138288" y="306805"/>
            <a:ext cx="7737230" cy="584775"/>
          </a:xfrm>
          <a:prstGeom prst="rect">
            <a:avLst/>
          </a:prstGeom>
          <a:noFill/>
        </p:spPr>
        <p:txBody>
          <a:bodyPr wrap="square" rtlCol="0">
            <a:spAutoFit/>
          </a:bodyPr>
          <a:lstStyle/>
          <a:p>
            <a:pPr algn="ctr"/>
            <a:r>
              <a:rPr lang="en-GB" sz="3200" b="1" dirty="0">
                <a:latin typeface="SassoonCRInfant" panose="02010503020300020003" pitchFamily="2" charset="0"/>
              </a:rPr>
              <a:t>History – Example Lesson Pathway</a:t>
            </a:r>
          </a:p>
        </p:txBody>
      </p:sp>
      <p:sp>
        <p:nvSpPr>
          <p:cNvPr id="19" name="Rounded Rectangle 18"/>
          <p:cNvSpPr/>
          <p:nvPr/>
        </p:nvSpPr>
        <p:spPr>
          <a:xfrm>
            <a:off x="2328787" y="3614456"/>
            <a:ext cx="1744394" cy="2603509"/>
          </a:xfrm>
          <a:prstGeom prst="roundRect">
            <a:avLst/>
          </a:prstGeom>
          <a:noFill/>
          <a:ln w="57150">
            <a:solidFill>
              <a:srgbClr val="92D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a:latin typeface="SassoonCRInfant" panose="02010503020300020003" pitchFamily="2" charset="0"/>
            </a:endParaRPr>
          </a:p>
        </p:txBody>
      </p:sp>
      <p:sp>
        <p:nvSpPr>
          <p:cNvPr id="20" name="Rounded Rectangle 19"/>
          <p:cNvSpPr/>
          <p:nvPr/>
        </p:nvSpPr>
        <p:spPr>
          <a:xfrm>
            <a:off x="4305887" y="3609410"/>
            <a:ext cx="1674058" cy="3157149"/>
          </a:xfrm>
          <a:prstGeom prst="roundRect">
            <a:avLst/>
          </a:prstGeom>
          <a:noFill/>
          <a:ln w="57150">
            <a:solidFill>
              <a:srgbClr val="92D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a:latin typeface="SassoonCRInfant" panose="02010503020300020003" pitchFamily="2" charset="0"/>
            </a:endParaRPr>
          </a:p>
        </p:txBody>
      </p:sp>
      <p:sp>
        <p:nvSpPr>
          <p:cNvPr id="21" name="Rounded Rectangle 20"/>
          <p:cNvSpPr/>
          <p:nvPr/>
        </p:nvSpPr>
        <p:spPr>
          <a:xfrm>
            <a:off x="6268912" y="3595176"/>
            <a:ext cx="1744394" cy="2622785"/>
          </a:xfrm>
          <a:prstGeom prst="roundRect">
            <a:avLst/>
          </a:prstGeom>
          <a:noFill/>
          <a:ln w="57150">
            <a:solidFill>
              <a:srgbClr val="92D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a:latin typeface="SassoonCRInfant" panose="02010503020300020003" pitchFamily="2" charset="0"/>
            </a:endParaRPr>
          </a:p>
        </p:txBody>
      </p:sp>
      <p:sp>
        <p:nvSpPr>
          <p:cNvPr id="23" name="Rounded Rectangle 22"/>
          <p:cNvSpPr/>
          <p:nvPr/>
        </p:nvSpPr>
        <p:spPr>
          <a:xfrm>
            <a:off x="10224281" y="3609410"/>
            <a:ext cx="1744394" cy="1967458"/>
          </a:xfrm>
          <a:prstGeom prst="roundRect">
            <a:avLst/>
          </a:prstGeom>
          <a:noFill/>
          <a:ln w="57150">
            <a:solidFill>
              <a:srgbClr val="92D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a:latin typeface="SassoonCRInfant" panose="02010503020300020003" pitchFamily="2" charset="0"/>
            </a:endParaRPr>
          </a:p>
        </p:txBody>
      </p:sp>
      <p:sp>
        <p:nvSpPr>
          <p:cNvPr id="24" name="Rounded Rectangle 23"/>
          <p:cNvSpPr/>
          <p:nvPr/>
        </p:nvSpPr>
        <p:spPr>
          <a:xfrm>
            <a:off x="350518" y="3613929"/>
            <a:ext cx="1744394" cy="1697120"/>
          </a:xfrm>
          <a:prstGeom prst="roundRect">
            <a:avLst/>
          </a:prstGeom>
          <a:noFill/>
          <a:ln w="57150">
            <a:solidFill>
              <a:srgbClr val="92D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a:latin typeface="SassoonCRInfant" panose="02010503020300020003" pitchFamily="2" charset="0"/>
            </a:endParaRPr>
          </a:p>
        </p:txBody>
      </p:sp>
      <p:sp>
        <p:nvSpPr>
          <p:cNvPr id="41" name="TextBox 40"/>
          <p:cNvSpPr txBox="1"/>
          <p:nvPr/>
        </p:nvSpPr>
        <p:spPr>
          <a:xfrm>
            <a:off x="4246388" y="1359669"/>
            <a:ext cx="1703365" cy="1532334"/>
          </a:xfrm>
          <a:prstGeom prst="roundRect">
            <a:avLst/>
          </a:prstGeom>
          <a:solidFill>
            <a:srgbClr val="92D050"/>
          </a:solidFill>
          <a:ln w="38100">
            <a:solidFill>
              <a:schemeClr val="tx1"/>
            </a:solidFill>
          </a:ln>
        </p:spPr>
        <p:txBody>
          <a:bodyPr wrap="square" rtlCol="0">
            <a:spAutoFit/>
          </a:bodyPr>
          <a:lstStyle/>
          <a:p>
            <a:pPr algn="ctr"/>
            <a:r>
              <a:rPr lang="en-GB" sz="1400" b="1" dirty="0">
                <a:latin typeface="SassoonCRInfant" panose="02010503020300020003" pitchFamily="2" charset="0"/>
              </a:rPr>
              <a:t>3. Share the L.O (Big Question) and put it into context including lesson related vocabulary. </a:t>
            </a:r>
          </a:p>
        </p:txBody>
      </p:sp>
      <p:sp>
        <p:nvSpPr>
          <p:cNvPr id="43" name="TextBox 42"/>
          <p:cNvSpPr txBox="1"/>
          <p:nvPr/>
        </p:nvSpPr>
        <p:spPr>
          <a:xfrm>
            <a:off x="2302705" y="1561168"/>
            <a:ext cx="1703365" cy="1055608"/>
          </a:xfrm>
          <a:prstGeom prst="roundRect">
            <a:avLst/>
          </a:prstGeom>
          <a:solidFill>
            <a:srgbClr val="92D050"/>
          </a:solidFill>
          <a:ln w="38100">
            <a:solidFill>
              <a:schemeClr val="tx1"/>
            </a:solidFill>
          </a:ln>
        </p:spPr>
        <p:txBody>
          <a:bodyPr wrap="square" rtlCol="0">
            <a:spAutoFit/>
          </a:bodyPr>
          <a:lstStyle/>
          <a:p>
            <a:pPr algn="ctr"/>
            <a:r>
              <a:rPr lang="en-GB" sz="1400" b="1" dirty="0">
                <a:latin typeface="SassoonCRInfant" panose="02010503020300020003" pitchFamily="2" charset="0"/>
              </a:rPr>
              <a:t>2. Refer back to previous learning and retrieve knowledge. </a:t>
            </a:r>
          </a:p>
        </p:txBody>
      </p:sp>
      <p:sp>
        <p:nvSpPr>
          <p:cNvPr id="44" name="TextBox 43"/>
          <p:cNvSpPr txBox="1"/>
          <p:nvPr/>
        </p:nvSpPr>
        <p:spPr>
          <a:xfrm>
            <a:off x="335866" y="1561168"/>
            <a:ext cx="1703365" cy="817245"/>
          </a:xfrm>
          <a:prstGeom prst="roundRect">
            <a:avLst/>
          </a:prstGeom>
          <a:solidFill>
            <a:srgbClr val="92D050"/>
          </a:solidFill>
          <a:ln w="38100">
            <a:solidFill>
              <a:schemeClr val="tx1"/>
            </a:solidFill>
          </a:ln>
        </p:spPr>
        <p:txBody>
          <a:bodyPr wrap="square" rtlCol="0">
            <a:spAutoFit/>
          </a:bodyPr>
          <a:lstStyle/>
          <a:p>
            <a:pPr algn="ctr"/>
            <a:r>
              <a:rPr lang="en-GB" sz="1400" b="1" dirty="0">
                <a:latin typeface="SassoonCRInfant" panose="02010503020300020003" pitchFamily="2" charset="0"/>
              </a:rPr>
              <a:t>1. Explain that this is a History lesson.</a:t>
            </a:r>
          </a:p>
        </p:txBody>
      </p:sp>
      <p:sp>
        <p:nvSpPr>
          <p:cNvPr id="45" name="TextBox 44"/>
          <p:cNvSpPr txBox="1"/>
          <p:nvPr/>
        </p:nvSpPr>
        <p:spPr>
          <a:xfrm>
            <a:off x="6243710" y="1488531"/>
            <a:ext cx="1703365" cy="817245"/>
          </a:xfrm>
          <a:prstGeom prst="roundRect">
            <a:avLst/>
          </a:prstGeom>
          <a:solidFill>
            <a:srgbClr val="92D050"/>
          </a:solidFill>
          <a:ln w="38100">
            <a:solidFill>
              <a:schemeClr val="tx1"/>
            </a:solidFill>
          </a:ln>
        </p:spPr>
        <p:txBody>
          <a:bodyPr wrap="square" rtlCol="0">
            <a:spAutoFit/>
          </a:bodyPr>
          <a:lstStyle/>
          <a:p>
            <a:pPr algn="ctr"/>
            <a:r>
              <a:rPr lang="en-GB" sz="1400" b="1" dirty="0">
                <a:latin typeface="SassoonCRInfant" panose="02010503020300020003" pitchFamily="2" charset="0"/>
              </a:rPr>
              <a:t>4. Teach and model the new knowledge. AFL</a:t>
            </a:r>
          </a:p>
        </p:txBody>
      </p:sp>
      <p:sp>
        <p:nvSpPr>
          <p:cNvPr id="47" name="TextBox 46"/>
          <p:cNvSpPr txBox="1"/>
          <p:nvPr/>
        </p:nvSpPr>
        <p:spPr>
          <a:xfrm>
            <a:off x="10224281" y="1468039"/>
            <a:ext cx="1703365" cy="340519"/>
          </a:xfrm>
          <a:prstGeom prst="roundRect">
            <a:avLst/>
          </a:prstGeom>
          <a:solidFill>
            <a:srgbClr val="92D050"/>
          </a:solidFill>
          <a:ln w="38100">
            <a:solidFill>
              <a:schemeClr val="tx1"/>
            </a:solidFill>
          </a:ln>
        </p:spPr>
        <p:txBody>
          <a:bodyPr wrap="square" rtlCol="0">
            <a:spAutoFit/>
          </a:bodyPr>
          <a:lstStyle/>
          <a:p>
            <a:pPr algn="ctr"/>
            <a:r>
              <a:rPr lang="en-GB" sz="1400" b="1" dirty="0">
                <a:latin typeface="SassoonCRInfant" panose="02010503020300020003" pitchFamily="2" charset="0"/>
              </a:rPr>
              <a:t>6. Reflection</a:t>
            </a:r>
          </a:p>
        </p:txBody>
      </p:sp>
      <p:sp>
        <p:nvSpPr>
          <p:cNvPr id="48" name="TextBox 47"/>
          <p:cNvSpPr txBox="1"/>
          <p:nvPr/>
        </p:nvSpPr>
        <p:spPr>
          <a:xfrm>
            <a:off x="391547" y="3728683"/>
            <a:ext cx="1703365" cy="1492716"/>
          </a:xfrm>
          <a:prstGeom prst="rect">
            <a:avLst/>
          </a:prstGeom>
          <a:noFill/>
        </p:spPr>
        <p:txBody>
          <a:bodyPr wrap="square" rtlCol="0">
            <a:spAutoFit/>
          </a:bodyPr>
          <a:lstStyle/>
          <a:p>
            <a:r>
              <a:rPr lang="en-GB" sz="1300" dirty="0">
                <a:latin typeface="SassoonCRInfant" panose="02010503020300020003" pitchFamily="2" charset="0"/>
              </a:rPr>
              <a:t>Today we are having a  History lesson. We will be learning about what life was like in the past for children who were the same age as you now!.</a:t>
            </a:r>
          </a:p>
        </p:txBody>
      </p:sp>
      <p:sp>
        <p:nvSpPr>
          <p:cNvPr id="50" name="TextBox 49"/>
          <p:cNvSpPr txBox="1"/>
          <p:nvPr/>
        </p:nvSpPr>
        <p:spPr>
          <a:xfrm>
            <a:off x="4317609" y="3654719"/>
            <a:ext cx="1703365" cy="3093154"/>
          </a:xfrm>
          <a:prstGeom prst="rect">
            <a:avLst/>
          </a:prstGeom>
          <a:noFill/>
        </p:spPr>
        <p:txBody>
          <a:bodyPr wrap="square" rtlCol="0">
            <a:spAutoFit/>
          </a:bodyPr>
          <a:lstStyle/>
          <a:p>
            <a:r>
              <a:rPr lang="en-GB" sz="1300" dirty="0">
                <a:latin typeface="SassoonCRInfant" panose="02010503020300020003" pitchFamily="2" charset="0"/>
              </a:rPr>
              <a:t>Our L.O is – To know what life was like for working children in Victorian Britain.</a:t>
            </a:r>
          </a:p>
          <a:p>
            <a:r>
              <a:rPr lang="en-GB" sz="1300" dirty="0">
                <a:latin typeface="SassoonCRInfant" panose="02010503020300020003" pitchFamily="2" charset="0"/>
              </a:rPr>
              <a:t>We will be exploring why some children had to work in Victorian times, the types of jobs they had to do and compare this to our own lives. </a:t>
            </a:r>
          </a:p>
          <a:p>
            <a:r>
              <a:rPr lang="en-GB" sz="1300" dirty="0">
                <a:latin typeface="SassoonCRInfant" panose="02010503020300020003" pitchFamily="2" charset="0"/>
              </a:rPr>
              <a:t>Here is the key vocabulary we will be using today- threshold concept. </a:t>
            </a:r>
          </a:p>
        </p:txBody>
      </p:sp>
      <p:sp>
        <p:nvSpPr>
          <p:cNvPr id="52" name="TextBox 51"/>
          <p:cNvSpPr txBox="1"/>
          <p:nvPr/>
        </p:nvSpPr>
        <p:spPr>
          <a:xfrm>
            <a:off x="6377945" y="3657452"/>
            <a:ext cx="1569130" cy="2492990"/>
          </a:xfrm>
          <a:prstGeom prst="rect">
            <a:avLst/>
          </a:prstGeom>
          <a:noFill/>
        </p:spPr>
        <p:txBody>
          <a:bodyPr wrap="square" rtlCol="0">
            <a:spAutoFit/>
          </a:bodyPr>
          <a:lstStyle/>
          <a:p>
            <a:r>
              <a:rPr lang="en-GB" sz="1300" dirty="0">
                <a:latin typeface="SassoonCRInfant" panose="02010503020300020003" pitchFamily="2" charset="0"/>
              </a:rPr>
              <a:t>Children to be taught the knowledge needed to answer the big question. What was it like to be a poor child living in Victorian Britain. Jobs/ significant people who helped make changes. Test it out- AFL</a:t>
            </a:r>
          </a:p>
        </p:txBody>
      </p:sp>
      <p:sp>
        <p:nvSpPr>
          <p:cNvPr id="53" name="TextBox 52"/>
          <p:cNvSpPr txBox="1"/>
          <p:nvPr/>
        </p:nvSpPr>
        <p:spPr>
          <a:xfrm>
            <a:off x="8321627" y="3544195"/>
            <a:ext cx="1703365" cy="3452455"/>
          </a:xfrm>
          <a:prstGeom prst="roundRect">
            <a:avLst/>
          </a:prstGeom>
          <a:noFill/>
          <a:ln w="57150">
            <a:solidFill>
              <a:srgbClr val="92D050"/>
            </a:solidFill>
            <a:prstDash val="sysDot"/>
          </a:ln>
        </p:spPr>
        <p:txBody>
          <a:bodyPr wrap="square" rtlCol="0">
            <a:spAutoFit/>
          </a:bodyPr>
          <a:lstStyle/>
          <a:p>
            <a:pPr marL="342900" indent="-342900">
              <a:buAutoNum type="arabicPeriod"/>
            </a:pPr>
            <a:r>
              <a:rPr lang="en-GB" sz="1300" dirty="0">
                <a:latin typeface="SassoonCRInfant" panose="02010503020300020003" pitchFamily="2" charset="0"/>
              </a:rPr>
              <a:t>Enhance knowledge through research, enquiry and discussion.</a:t>
            </a:r>
          </a:p>
          <a:p>
            <a:pPr marL="342900" indent="-342900">
              <a:buAutoNum type="arabicPeriod"/>
            </a:pPr>
            <a:r>
              <a:rPr lang="en-GB" sz="1300" dirty="0">
                <a:latin typeface="SassoonCRInfant" panose="02010503020300020003" pitchFamily="2" charset="0"/>
              </a:rPr>
              <a:t>Children present their learning either in writing or verbally, through presentation, debate, role play/ diary/ letter etc</a:t>
            </a:r>
          </a:p>
        </p:txBody>
      </p:sp>
      <p:sp>
        <p:nvSpPr>
          <p:cNvPr id="54" name="TextBox 53"/>
          <p:cNvSpPr txBox="1"/>
          <p:nvPr/>
        </p:nvSpPr>
        <p:spPr>
          <a:xfrm>
            <a:off x="10265310" y="3746753"/>
            <a:ext cx="1703365" cy="1692771"/>
          </a:xfrm>
          <a:prstGeom prst="rect">
            <a:avLst/>
          </a:prstGeom>
          <a:noFill/>
        </p:spPr>
        <p:txBody>
          <a:bodyPr wrap="square" rtlCol="0">
            <a:spAutoFit/>
          </a:bodyPr>
          <a:lstStyle/>
          <a:p>
            <a:r>
              <a:rPr lang="en-GB" sz="1300" dirty="0">
                <a:latin typeface="SassoonCRInfant" panose="02010503020300020003" pitchFamily="2" charset="0"/>
              </a:rPr>
              <a:t>Go back to the big question, what knowledge have the children now acquired to answer the big question- use retrieval strategies to </a:t>
            </a:r>
            <a:r>
              <a:rPr lang="en-GB" sz="1300">
                <a:latin typeface="SassoonCRInfant" panose="02010503020300020003" pitchFamily="2" charset="0"/>
              </a:rPr>
              <a:t>build automaticity. </a:t>
            </a:r>
            <a:endParaRPr lang="en-GB" sz="1300" dirty="0">
              <a:latin typeface="SassoonCRInfant" panose="02010503020300020003" pitchFamily="2" charset="0"/>
            </a:endParaRPr>
          </a:p>
        </p:txBody>
      </p:sp>
      <p:cxnSp>
        <p:nvCxnSpPr>
          <p:cNvPr id="59" name="Straight Connector 58"/>
          <p:cNvCxnSpPr/>
          <p:nvPr/>
        </p:nvCxnSpPr>
        <p:spPr>
          <a:xfrm>
            <a:off x="309489" y="3048000"/>
            <a:ext cx="1170021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1175358" y="2558289"/>
            <a:ext cx="6328" cy="97942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3113364" y="2567190"/>
            <a:ext cx="6328" cy="97942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5105828" y="2558288"/>
            <a:ext cx="6328" cy="97942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7118251" y="2546181"/>
            <a:ext cx="6328" cy="97942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9124346" y="2551806"/>
            <a:ext cx="6328" cy="97942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11048721" y="2546180"/>
            <a:ext cx="6328" cy="97942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CD725C6E-6BEA-4AD8-81B6-17F14459C6CC}"/>
              </a:ext>
            </a:extLst>
          </p:cNvPr>
          <p:cNvSpPr txBox="1"/>
          <p:nvPr/>
        </p:nvSpPr>
        <p:spPr>
          <a:xfrm>
            <a:off x="2414072" y="3724977"/>
            <a:ext cx="1523994" cy="2492990"/>
          </a:xfrm>
          <a:prstGeom prst="rect">
            <a:avLst/>
          </a:prstGeom>
          <a:noFill/>
        </p:spPr>
        <p:txBody>
          <a:bodyPr wrap="square" rtlCol="0">
            <a:spAutoFit/>
          </a:bodyPr>
          <a:lstStyle/>
          <a:p>
            <a:r>
              <a:rPr lang="en-GB" sz="1200" dirty="0">
                <a:latin typeface="SassoonCRInfant" panose="02010503020300020003"/>
              </a:rPr>
              <a:t>We have already learnt about what life was like for wealthy people in Victorian times. </a:t>
            </a:r>
          </a:p>
          <a:p>
            <a:r>
              <a:rPr lang="en-GB" sz="1200" dirty="0">
                <a:latin typeface="SassoonCRInfant" panose="02010503020300020003"/>
              </a:rPr>
              <a:t>(Quiz/ </a:t>
            </a:r>
            <a:r>
              <a:rPr lang="en-GB" sz="1200" dirty="0" err="1">
                <a:latin typeface="SassoonCRInfant" panose="02010503020300020003"/>
              </a:rPr>
              <a:t>mindmap</a:t>
            </a:r>
            <a:r>
              <a:rPr lang="en-GB" sz="1200" dirty="0">
                <a:latin typeface="SassoonCRInfant" panose="02010503020300020003"/>
              </a:rPr>
              <a:t>/key words/ hotseat) Explain how previous knowledge will help to build on and secure our learning for today and build automaticity.  </a:t>
            </a:r>
          </a:p>
        </p:txBody>
      </p:sp>
    </p:spTree>
    <p:extLst>
      <p:ext uri="{BB962C8B-B14F-4D97-AF65-F5344CB8AC3E}">
        <p14:creationId xmlns:p14="http://schemas.microsoft.com/office/powerpoint/2010/main" val="19773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19" grpId="0" animBg="1"/>
      <p:bldP spid="20" grpId="0" animBg="1"/>
      <p:bldP spid="21" grpId="0" animBg="1"/>
      <p:bldP spid="23" grpId="0" animBg="1"/>
      <p:bldP spid="24" grpId="0" animBg="1"/>
      <p:bldP spid="41" grpId="0" animBg="1"/>
      <p:bldP spid="43" grpId="0" animBg="1"/>
      <p:bldP spid="44" grpId="0" animBg="1"/>
      <p:bldP spid="45" grpId="0" animBg="1"/>
      <p:bldP spid="47" grpId="0" animBg="1"/>
      <p:bldP spid="48" grpId="0"/>
      <p:bldP spid="50" grpId="0"/>
      <p:bldP spid="52" grpId="0"/>
      <p:bldP spid="53" grpId="0" animBg="1"/>
      <p:bldP spid="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69165" y="299885"/>
            <a:ext cx="9383150" cy="6558115"/>
          </a:xfrm>
          <a:prstGeom prst="rect">
            <a:avLst/>
          </a:prstGeom>
        </p:spPr>
      </p:pic>
    </p:spTree>
    <p:extLst>
      <p:ext uri="{BB962C8B-B14F-4D97-AF65-F5344CB8AC3E}">
        <p14:creationId xmlns:p14="http://schemas.microsoft.com/office/powerpoint/2010/main" val="665056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A709CB35B477A4DAE8DEAA22A85F5C7" ma:contentTypeVersion="9" ma:contentTypeDescription="Create a new document." ma:contentTypeScope="" ma:versionID="3e8071e42572624d5f5a274c0517056c">
  <xsd:schema xmlns:xsd="http://www.w3.org/2001/XMLSchema" xmlns:xs="http://www.w3.org/2001/XMLSchema" xmlns:p="http://schemas.microsoft.com/office/2006/metadata/properties" xmlns:ns2="9c69b175-37d0-4cb5-b482-0c72227ec4ef" xmlns:ns3="4d677972-dbc7-4d51-9aa2-cc9fcd83b5cc" targetNamespace="http://schemas.microsoft.com/office/2006/metadata/properties" ma:root="true" ma:fieldsID="b082a465667a22962268fcd62d2e1a01" ns2:_="" ns3:_="">
    <xsd:import namespace="9c69b175-37d0-4cb5-b482-0c72227ec4ef"/>
    <xsd:import namespace="4d677972-dbc7-4d51-9aa2-cc9fcd83b5c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69b175-37d0-4cb5-b482-0c72227ec4e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d677972-dbc7-4d51-9aa2-cc9fcd83b5c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F7D408-A53B-412D-B2A3-B37B04A4CB89}">
  <ds:schemaRefs>
    <ds:schemaRef ds:uri="http://schemas.microsoft.com/sharepoint/v3/contenttype/forms"/>
  </ds:schemaRefs>
</ds:datastoreItem>
</file>

<file path=customXml/itemProps2.xml><?xml version="1.0" encoding="utf-8"?>
<ds:datastoreItem xmlns:ds="http://schemas.openxmlformats.org/officeDocument/2006/customXml" ds:itemID="{ECDC4E53-6160-4542-BE04-854EBB435A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69b175-37d0-4cb5-b482-0c72227ec4ef"/>
    <ds:schemaRef ds:uri="4d677972-dbc7-4d51-9aa2-cc9fcd83b5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3445CBD-58E0-4EB7-BDE0-9E3A0A5E2999}">
  <ds:schemaRefs>
    <ds:schemaRef ds:uri="http://www.w3.org/XML/1998/namespace"/>
    <ds:schemaRef ds:uri="http://schemas.openxmlformats.org/package/2006/metadata/core-properties"/>
    <ds:schemaRef ds:uri="http://purl.org/dc/dcmitype/"/>
    <ds:schemaRef ds:uri="http://purl.org/dc/terms/"/>
    <ds:schemaRef ds:uri="http://schemas.microsoft.com/office/infopath/2007/PartnerControls"/>
    <ds:schemaRef ds:uri="http://purl.org/dc/elements/1.1/"/>
    <ds:schemaRef ds:uri="http://schemas.microsoft.com/office/2006/documentManagement/types"/>
    <ds:schemaRef ds:uri="4d677972-dbc7-4d51-9aa2-cc9fcd83b5cc"/>
    <ds:schemaRef ds:uri="9c69b175-37d0-4cb5-b482-0c72227ec4e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189</TotalTime>
  <Words>597</Words>
  <Application>Microsoft Office PowerPoint</Application>
  <PresentationFormat>Widescreen</PresentationFormat>
  <Paragraphs>24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SassoonCRInfant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Lydia Leese</dc:creator>
  <cp:lastModifiedBy>Victoria Christie</cp:lastModifiedBy>
  <cp:revision>21</cp:revision>
  <cp:lastPrinted>2020-11-09T13:57:17Z</cp:lastPrinted>
  <dcterms:created xsi:type="dcterms:W3CDTF">2019-10-09T08:48:27Z</dcterms:created>
  <dcterms:modified xsi:type="dcterms:W3CDTF">2022-02-04T16:16:54Z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0x0101000A709CB35B477A4DAE8DEAA22A85F5C7</vt:lpwstr>
  </property>
</Properties>
</file>