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85" r:id="rId3"/>
    <p:sldId id="274" r:id="rId4"/>
    <p:sldId id="275" r:id="rId5"/>
    <p:sldId id="273" r:id="rId6"/>
    <p:sldId id="272" r:id="rId7"/>
    <p:sldId id="270" r:id="rId8"/>
    <p:sldId id="259" r:id="rId9"/>
    <p:sldId id="286" r:id="rId10"/>
    <p:sldId id="261" r:id="rId11"/>
    <p:sldId id="264" r:id="rId12"/>
    <p:sldId id="262" r:id="rId13"/>
    <p:sldId id="265" r:id="rId14"/>
    <p:sldId id="287" r:id="rId15"/>
    <p:sldId id="288" r:id="rId16"/>
    <p:sldId id="289" r:id="rId17"/>
    <p:sldId id="277" r:id="rId18"/>
    <p:sldId id="276" r:id="rId19"/>
    <p:sldId id="266" r:id="rId20"/>
    <p:sldId id="291"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4660"/>
  </p:normalViewPr>
  <p:slideViewPr>
    <p:cSldViewPr>
      <p:cViewPr varScale="1">
        <p:scale>
          <a:sx n="63" d="100"/>
          <a:sy n="63" d="100"/>
        </p:scale>
        <p:origin x="132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48C2B-D3AE-4162-B28F-AF7A6C53C8EB}"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45366-547F-4C03-9349-E7092D05C885}" type="slidenum">
              <a:rPr lang="en-GB" smtClean="0"/>
              <a:t>‹#›</a:t>
            </a:fld>
            <a:endParaRPr lang="en-GB"/>
          </a:p>
        </p:txBody>
      </p:sp>
    </p:spTree>
    <p:extLst>
      <p:ext uri="{BB962C8B-B14F-4D97-AF65-F5344CB8AC3E}">
        <p14:creationId xmlns:p14="http://schemas.microsoft.com/office/powerpoint/2010/main" val="105808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B45366-547F-4C03-9349-E7092D05C885}" type="slidenum">
              <a:rPr lang="en-GB" smtClean="0"/>
              <a:t>10</a:t>
            </a:fld>
            <a:endParaRPr lang="en-GB"/>
          </a:p>
        </p:txBody>
      </p:sp>
    </p:spTree>
    <p:extLst>
      <p:ext uri="{BB962C8B-B14F-4D97-AF65-F5344CB8AC3E}">
        <p14:creationId xmlns:p14="http://schemas.microsoft.com/office/powerpoint/2010/main" val="407525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8459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228094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09564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25081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C92E8-B4F1-49DA-B168-A7D2A6564C19}"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18255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CC92E8-B4F1-49DA-B168-A7D2A6564C19}"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4398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CC92E8-B4F1-49DA-B168-A7D2A6564C19}" type="datetimeFigureOut">
              <a:rPr lang="en-GB" smtClean="0"/>
              <a:t>21/09/2022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4978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CC92E8-B4F1-49DA-B168-A7D2A6564C19}" type="datetimeFigureOut">
              <a:rPr lang="en-GB" smtClean="0"/>
              <a:t>21/09/2022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4135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C92E8-B4F1-49DA-B168-A7D2A6564C19}" type="datetimeFigureOut">
              <a:rPr lang="en-GB" smtClean="0"/>
              <a:t>21/09/2022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7965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92E8-B4F1-49DA-B168-A7D2A6564C19}"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151273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92E8-B4F1-49DA-B168-A7D2A6564C19}"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262606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C92E8-B4F1-49DA-B168-A7D2A6564C19}" type="datetimeFigureOut">
              <a:rPr lang="en-GB" smtClean="0"/>
              <a:t>21/09/2022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84BB-378B-4F78-91FF-3E76F179F582}" type="slidenum">
              <a:rPr lang="en-GB" smtClean="0"/>
              <a:t>‹#›</a:t>
            </a:fld>
            <a:endParaRPr lang="en-GB"/>
          </a:p>
        </p:txBody>
      </p:sp>
    </p:spTree>
    <p:extLst>
      <p:ext uri="{BB962C8B-B14F-4D97-AF65-F5344CB8AC3E}">
        <p14:creationId xmlns:p14="http://schemas.microsoft.com/office/powerpoint/2010/main" val="241352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google.co.uk/url?sa=i&amp;rct=j&amp;q=&amp;esrc=s&amp;source=images&amp;cd=&amp;cad=rja&amp;uact=8&amp;ved=0ahUKEwinwIrG_53PAhWHWxQKHUI2AesQjRwIBw&amp;url=http://cliparts.co/images-of-children-writing&amp;bvm=bv.133178914,d.ZGg&amp;psig=AFQjCNGff_wQNEV8_x50hEsEv_hgWkqbhg&amp;ust=147446263376756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goodreads.com/author/show/61105.Dr_Seu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watch?v=QqnqwzqWAH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5616" y="620688"/>
            <a:ext cx="6984776" cy="5909310"/>
          </a:xfrm>
          <a:prstGeom prst="rect">
            <a:avLst/>
          </a:prstGeom>
          <a:noFill/>
        </p:spPr>
        <p:txBody>
          <a:bodyPr wrap="square" rtlCol="0">
            <a:spAutoFit/>
          </a:bodyPr>
          <a:lstStyle/>
          <a:p>
            <a:pPr algn="ctr"/>
            <a:endParaRPr lang="en-GB" sz="2800" u="sng" dirty="0">
              <a:solidFill>
                <a:schemeClr val="bg1"/>
              </a:solidFill>
              <a:latin typeface="SassoonPrimaryInfant"/>
            </a:endParaRPr>
          </a:p>
          <a:p>
            <a:pPr algn="ctr"/>
            <a:endParaRPr lang="en-GB" sz="2800" u="sng" dirty="0">
              <a:solidFill>
                <a:schemeClr val="bg1"/>
              </a:solidFill>
              <a:latin typeface="SassoonPrimaryInfant"/>
              <a:ea typeface="Sassoon Infant Rg" panose="02000503030000020003" pitchFamily="2" charset="0"/>
            </a:endParaRPr>
          </a:p>
          <a:p>
            <a:pPr algn="ctr"/>
            <a:endParaRPr lang="en-GB" sz="4400" u="sng" dirty="0">
              <a:solidFill>
                <a:schemeClr val="bg1"/>
              </a:solidFill>
              <a:latin typeface="SassoonPrimaryInfant"/>
              <a:ea typeface="Sassoon Infant Rg" panose="02000503030000020003" pitchFamily="2" charset="0"/>
            </a:endParaRPr>
          </a:p>
          <a:p>
            <a:pPr algn="ctr"/>
            <a:r>
              <a:rPr lang="en-GB" sz="4400" u="sng" dirty="0">
                <a:solidFill>
                  <a:schemeClr val="bg1"/>
                </a:solidFill>
                <a:latin typeface="SassoonPrimaryInfant"/>
                <a:ea typeface="Sassoon Infant Rg" panose="02000503030000020003" pitchFamily="2" charset="0"/>
              </a:rPr>
              <a:t>Phonics and Reading Reception Parent Meeting</a:t>
            </a:r>
          </a:p>
          <a:p>
            <a:pPr algn="ctr"/>
            <a:r>
              <a:rPr lang="en-GB" sz="4400" u="sng" dirty="0">
                <a:solidFill>
                  <a:schemeClr val="bg1"/>
                </a:solidFill>
                <a:latin typeface="SassoonPrimaryInfant"/>
                <a:ea typeface="Sassoon Infant Rg" panose="02000503030000020003" pitchFamily="2" charset="0"/>
              </a:rPr>
              <a:t>(Sept 2022)</a:t>
            </a:r>
            <a:endParaRPr lang="en-GB" sz="4400" dirty="0">
              <a:solidFill>
                <a:schemeClr val="bg1"/>
              </a:solidFill>
              <a:latin typeface="SassoonPrimaryInfant"/>
              <a:ea typeface="Sassoon Infant Rg" panose="02000503030000020003" pitchFamily="2" charset="0"/>
            </a:endParaRP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spTree>
    <p:extLst>
      <p:ext uri="{BB962C8B-B14F-4D97-AF65-F5344CB8AC3E}">
        <p14:creationId xmlns:p14="http://schemas.microsoft.com/office/powerpoint/2010/main" val="2247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29617" y="692696"/>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Initial Code</a:t>
            </a:r>
          </a:p>
        </p:txBody>
      </p:sp>
      <p:sp>
        <p:nvSpPr>
          <p:cNvPr id="2" name="TextBox 1"/>
          <p:cNvSpPr txBox="1"/>
          <p:nvPr/>
        </p:nvSpPr>
        <p:spPr>
          <a:xfrm>
            <a:off x="935596" y="1757239"/>
            <a:ext cx="7272808" cy="5632311"/>
          </a:xfrm>
          <a:prstGeom prst="rect">
            <a:avLst/>
          </a:prstGeom>
          <a:noFill/>
        </p:spPr>
        <p:txBody>
          <a:bodyPr wrap="square" rtlCol="0">
            <a:spAutoFit/>
          </a:bodyPr>
          <a:lstStyle/>
          <a:p>
            <a:r>
              <a:rPr lang="en-GB" dirty="0">
                <a:solidFill>
                  <a:schemeClr val="bg1"/>
                </a:solidFill>
                <a:latin typeface="SassoonPrimaryInfant" pitchFamily="2" charset="0"/>
              </a:rPr>
              <a:t>The ‘code’ refers to the </a:t>
            </a:r>
            <a:r>
              <a:rPr lang="en-GB" dirty="0">
                <a:solidFill>
                  <a:srgbClr val="FFFF00"/>
                </a:solidFill>
                <a:latin typeface="SassoonPrimaryInfant" pitchFamily="2" charset="0"/>
              </a:rPr>
              <a:t>sounds</a:t>
            </a:r>
            <a:r>
              <a:rPr lang="en-GB" dirty="0">
                <a:solidFill>
                  <a:schemeClr val="bg1"/>
                </a:solidFill>
                <a:latin typeface="SassoonPrimaryInfant" pitchFamily="2" charset="0"/>
              </a:rPr>
              <a:t> children are taught. Once they understand the code, they are able to read and write it!</a:t>
            </a: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Sounds are not taught in alphabetical order. The initial code works through the phonemes (sounds) in an order which enables them to build words as they go, and build on skills as well.</a:t>
            </a: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They are encouraged to “say the sounds” then “read the word”</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e.g</a:t>
            </a:r>
            <a:r>
              <a:rPr lang="en-GB" sz="3600" dirty="0">
                <a:solidFill>
                  <a:schemeClr val="bg1"/>
                </a:solidFill>
                <a:latin typeface="SassoonPrimaryInfant" pitchFamily="2" charset="0"/>
              </a:rPr>
              <a:t>.          s  -  i  -  t  = sit</a:t>
            </a:r>
          </a:p>
          <a:p>
            <a:endParaRPr lang="en-GB" sz="3600" dirty="0">
              <a:solidFill>
                <a:schemeClr val="bg1"/>
              </a:solidFill>
              <a:latin typeface="SassoonPrimaryInfant" pitchFamily="2" charset="0"/>
            </a:endParaRPr>
          </a:p>
          <a:p>
            <a:r>
              <a:rPr lang="en-GB" sz="3600" dirty="0">
                <a:solidFill>
                  <a:schemeClr val="bg1"/>
                </a:solidFill>
                <a:latin typeface="SassoonPrimaryInfant" pitchFamily="2" charset="0"/>
              </a:rPr>
              <a:t>          f – l – i – </a:t>
            </a:r>
            <a:r>
              <a:rPr lang="en-GB" sz="3600" dirty="0" err="1">
                <a:solidFill>
                  <a:schemeClr val="bg1"/>
                </a:solidFill>
                <a:latin typeface="SassoonPrimaryInfant" pitchFamily="2" charset="0"/>
              </a:rPr>
              <a:t>ck</a:t>
            </a:r>
            <a:r>
              <a:rPr lang="en-GB" sz="3600" dirty="0">
                <a:solidFill>
                  <a:schemeClr val="bg1"/>
                </a:solidFill>
                <a:latin typeface="SassoonPrimaryInfant" pitchFamily="2" charset="0"/>
              </a:rPr>
              <a:t> = flick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p:txBody>
      </p:sp>
    </p:spTree>
    <p:extLst>
      <p:ext uri="{BB962C8B-B14F-4D97-AF65-F5344CB8AC3E}">
        <p14:creationId xmlns:p14="http://schemas.microsoft.com/office/powerpoint/2010/main" val="168280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965596858"/>
              </p:ext>
            </p:extLst>
          </p:nvPr>
        </p:nvGraphicFramePr>
        <p:xfrm>
          <a:off x="1403648" y="836712"/>
          <a:ext cx="6264696" cy="5307381"/>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38829">
                <a:tc>
                  <a:txBody>
                    <a:bodyPr/>
                    <a:lstStyle/>
                    <a:p>
                      <a:pPr algn="ctr"/>
                      <a:r>
                        <a:rPr lang="en-GB" sz="1600" dirty="0">
                          <a:latin typeface="SassoonPrimaryInfant" pitchFamily="2" charset="0"/>
                        </a:rPr>
                        <a:t>Skills</a:t>
                      </a:r>
                    </a:p>
                  </a:txBody>
                  <a:tcPr>
                    <a:noFill/>
                  </a:tcPr>
                </a:tc>
                <a:tc>
                  <a:txBody>
                    <a:bodyPr/>
                    <a:lstStyle/>
                    <a:p>
                      <a:pPr algn="ctr"/>
                      <a:r>
                        <a:rPr lang="en-GB" sz="1600" dirty="0">
                          <a:latin typeface="SassoonPrimaryInfant" pitchFamily="2" charset="0"/>
                        </a:rPr>
                        <a:t>Code</a:t>
                      </a:r>
                    </a:p>
                  </a:txBody>
                  <a:tcPr>
                    <a:noFill/>
                  </a:tcPr>
                </a:tc>
                <a:extLst>
                  <a:ext uri="{0D108BD9-81ED-4DB2-BD59-A6C34878D82A}">
                    <a16:rowId xmlns:a16="http://schemas.microsoft.com/office/drawing/2014/main" val="10000"/>
                  </a:ext>
                </a:extLst>
              </a:tr>
              <a:tr h="338829">
                <a:tc>
                  <a:txBody>
                    <a:bodyPr/>
                    <a:lstStyle/>
                    <a:p>
                      <a:pPr algn="ctr"/>
                      <a:r>
                        <a:rPr lang="en-GB" sz="2400" dirty="0" err="1">
                          <a:solidFill>
                            <a:schemeClr val="bg1"/>
                          </a:solidFill>
                          <a:latin typeface="SassoonPrimaryInfant" pitchFamily="2" charset="0"/>
                        </a:rPr>
                        <a:t>cvc</a:t>
                      </a:r>
                      <a:endParaRPr lang="en-GB" sz="2400" dirty="0">
                        <a:solidFill>
                          <a:schemeClr val="bg1"/>
                        </a:solidFill>
                        <a:latin typeface="SassoonPrimaryInfant" pitchFamily="2" charset="0"/>
                      </a:endParaRPr>
                    </a:p>
                  </a:txBody>
                  <a:tcPr>
                    <a:noFill/>
                  </a:tcPr>
                </a:tc>
                <a:tc>
                  <a:txBody>
                    <a:bodyPr/>
                    <a:lstStyle/>
                    <a:p>
                      <a:pPr algn="ctr"/>
                      <a:r>
                        <a:rPr lang="en-GB" sz="1600" dirty="0">
                          <a:solidFill>
                            <a:schemeClr val="bg1"/>
                          </a:solidFill>
                          <a:latin typeface="SassoonPrimaryInfant" pitchFamily="2" charset="0"/>
                        </a:rPr>
                        <a:t>a,</a:t>
                      </a:r>
                      <a:r>
                        <a:rPr lang="en-GB" sz="1600" baseline="0" dirty="0">
                          <a:solidFill>
                            <a:schemeClr val="bg1"/>
                          </a:solidFill>
                          <a:latin typeface="SassoonPrimaryInfant" pitchFamily="2" charset="0"/>
                        </a:rPr>
                        <a:t> i, m, s, t</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1"/>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 o, p</a:t>
                      </a:r>
                    </a:p>
                  </a:txBody>
                  <a:tcPr>
                    <a:noFill/>
                  </a:tcPr>
                </a:tc>
                <a:extLst>
                  <a:ext uri="{0D108BD9-81ED-4DB2-BD59-A6C34878D82A}">
                    <a16:rowId xmlns:a16="http://schemas.microsoft.com/office/drawing/2014/main" val="10002"/>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b, c, g, h</a:t>
                      </a:r>
                    </a:p>
                  </a:txBody>
                  <a:tcPr>
                    <a:noFill/>
                  </a:tcPr>
                </a:tc>
                <a:extLst>
                  <a:ext uri="{0D108BD9-81ED-4DB2-BD59-A6C34878D82A}">
                    <a16:rowId xmlns:a16="http://schemas.microsoft.com/office/drawing/2014/main" val="10003"/>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d, e, f, v</a:t>
                      </a:r>
                    </a:p>
                  </a:txBody>
                  <a:tcPr>
                    <a:noFill/>
                  </a:tcPr>
                </a:tc>
                <a:extLst>
                  <a:ext uri="{0D108BD9-81ED-4DB2-BD59-A6C34878D82A}">
                    <a16:rowId xmlns:a16="http://schemas.microsoft.com/office/drawing/2014/main" val="10004"/>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k, l, r, u</a:t>
                      </a:r>
                    </a:p>
                  </a:txBody>
                  <a:tcPr>
                    <a:noFill/>
                  </a:tcPr>
                </a:tc>
                <a:extLst>
                  <a:ext uri="{0D108BD9-81ED-4DB2-BD59-A6C34878D82A}">
                    <a16:rowId xmlns:a16="http://schemas.microsoft.com/office/drawing/2014/main" val="10005"/>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j, w, z</a:t>
                      </a:r>
                    </a:p>
                  </a:txBody>
                  <a:tcPr>
                    <a:noFill/>
                  </a:tcPr>
                </a:tc>
                <a:extLst>
                  <a:ext uri="{0D108BD9-81ED-4DB2-BD59-A6C34878D82A}">
                    <a16:rowId xmlns:a16="http://schemas.microsoft.com/office/drawing/2014/main" val="10006"/>
                  </a:ext>
                </a:extLst>
              </a:tr>
              <a:tr h="338829">
                <a:tc>
                  <a:txBody>
                    <a:bodyPr/>
                    <a:lstStyle/>
                    <a:p>
                      <a:pPr algn="ctr"/>
                      <a:endParaRPr lang="en-GB" sz="1600">
                        <a:solidFill>
                          <a:schemeClr val="bg1"/>
                        </a:solidFill>
                        <a:latin typeface="SassoonPrimaryInfant" pitchFamily="2" charset="0"/>
                      </a:endParaRPr>
                    </a:p>
                  </a:txBody>
                  <a:tcPr>
                    <a:noFill/>
                  </a:tcPr>
                </a:tc>
                <a:tc>
                  <a:txBody>
                    <a:bodyPr/>
                    <a:lstStyle/>
                    <a:p>
                      <a:pPr algn="ctr"/>
                      <a:r>
                        <a:rPr lang="en-GB" sz="1600" dirty="0">
                          <a:solidFill>
                            <a:schemeClr val="bg1"/>
                          </a:solidFill>
                          <a:latin typeface="SassoonPrimaryInfant" pitchFamily="2" charset="0"/>
                        </a:rPr>
                        <a:t>x, y, </a:t>
                      </a:r>
                      <a:r>
                        <a:rPr lang="en-GB" sz="1600" dirty="0" err="1">
                          <a:solidFill>
                            <a:schemeClr val="bg1"/>
                          </a:solidFill>
                          <a:latin typeface="SassoonPrimaryInfant" pitchFamily="2" charset="0"/>
                        </a:rPr>
                        <a:t>ff</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ll</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ss</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zz</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7"/>
                  </a:ext>
                </a:extLst>
              </a:tr>
              <a:tr h="338829">
                <a:tc>
                  <a:txBody>
                    <a:bodyPr/>
                    <a:lstStyle/>
                    <a:p>
                      <a:pPr algn="ctr"/>
                      <a:r>
                        <a:rPr lang="en-GB" sz="2400" dirty="0" err="1">
                          <a:solidFill>
                            <a:schemeClr val="bg1"/>
                          </a:solidFill>
                          <a:latin typeface="SassoonPrimaryInfant" pitchFamily="2" charset="0"/>
                        </a:rPr>
                        <a:t>vcc</a:t>
                      </a:r>
                      <a:r>
                        <a:rPr lang="en-GB" sz="1600" dirty="0">
                          <a:solidFill>
                            <a:schemeClr val="bg1"/>
                          </a:solidFill>
                          <a:latin typeface="SassoonPrimaryInfant" pitchFamily="2" charset="0"/>
                        </a:rPr>
                        <a:t> (ink) </a:t>
                      </a:r>
                    </a:p>
                    <a:p>
                      <a:pPr algn="ctr"/>
                      <a:r>
                        <a:rPr lang="en-GB" sz="2400" dirty="0" err="1">
                          <a:solidFill>
                            <a:schemeClr val="bg1"/>
                          </a:solidFill>
                          <a:latin typeface="SassoonPrimaryInfant" pitchFamily="2" charset="0"/>
                        </a:rPr>
                        <a:t>cvcc</a:t>
                      </a:r>
                      <a:r>
                        <a:rPr lang="en-GB" sz="1600" dirty="0">
                          <a:solidFill>
                            <a:schemeClr val="bg1"/>
                          </a:solidFill>
                          <a:latin typeface="SassoonPrimaryInfant" pitchFamily="2" charset="0"/>
                        </a:rPr>
                        <a:t> (jump)</a:t>
                      </a:r>
                    </a:p>
                  </a:txBody>
                  <a:tcPr>
                    <a:noFill/>
                  </a:tcPr>
                </a:tc>
                <a:tc>
                  <a:txBody>
                    <a:bodyPr/>
                    <a:lstStyle/>
                    <a:p>
                      <a:pPr algn="ctr"/>
                      <a:r>
                        <a:rPr lang="en-GB" sz="1600" dirty="0">
                          <a:solidFill>
                            <a:schemeClr val="bg1"/>
                          </a:solidFill>
                          <a:latin typeface="SassoonPrimaryInfant" pitchFamily="2" charset="0"/>
                        </a:rPr>
                        <a:t>no new code</a:t>
                      </a:r>
                    </a:p>
                    <a:p>
                      <a:pPr algn="ct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8"/>
                  </a:ext>
                </a:extLst>
              </a:tr>
              <a:tr h="338829">
                <a:tc>
                  <a:txBody>
                    <a:bodyPr/>
                    <a:lstStyle/>
                    <a:p>
                      <a:pPr algn="ctr"/>
                      <a:r>
                        <a:rPr lang="en-GB" sz="2400" b="1" dirty="0" err="1">
                          <a:solidFill>
                            <a:schemeClr val="bg1"/>
                          </a:solidFill>
                          <a:latin typeface="SassoonPrimaryInfant" pitchFamily="2" charset="0"/>
                        </a:rPr>
                        <a:t>ccvc</a:t>
                      </a:r>
                      <a:r>
                        <a:rPr lang="en-GB" sz="1600" dirty="0">
                          <a:solidFill>
                            <a:schemeClr val="bg1"/>
                          </a:solidFill>
                          <a:latin typeface="SassoonPrimaryInfant" pitchFamily="2" charset="0"/>
                        </a:rPr>
                        <a:t> (frog)</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no new code</a:t>
                      </a:r>
                    </a:p>
                  </a:txBody>
                  <a:tcPr>
                    <a:noFill/>
                  </a:tcPr>
                </a:tc>
                <a:extLst>
                  <a:ext uri="{0D108BD9-81ED-4DB2-BD59-A6C34878D82A}">
                    <a16:rowId xmlns:a16="http://schemas.microsoft.com/office/drawing/2014/main" val="10009"/>
                  </a:ext>
                </a:extLst>
              </a:tr>
              <a:tr h="8593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SassoonPrimaryInfant" pitchFamily="2" charset="0"/>
                        </a:rPr>
                        <a:t>ccvcc</a:t>
                      </a:r>
                      <a:r>
                        <a:rPr lang="en-GB" sz="1600" dirty="0">
                          <a:solidFill>
                            <a:schemeClr val="bg1"/>
                          </a:solidFill>
                          <a:latin typeface="SassoonPrimaryInfant" pitchFamily="2" charset="0"/>
                        </a:rPr>
                        <a:t> (stink)</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SassoonPrimaryInfant" pitchFamily="2" charset="0"/>
                        </a:rPr>
                        <a:t>cccvc</a:t>
                      </a:r>
                      <a:r>
                        <a:rPr lang="en-GB" sz="2400" b="1" baseline="0" dirty="0">
                          <a:solidFill>
                            <a:schemeClr val="bg1"/>
                          </a:solidFill>
                          <a:latin typeface="SassoonPrimaryInfant" pitchFamily="2" charset="0"/>
                        </a:rPr>
                        <a:t> </a:t>
                      </a:r>
                      <a:r>
                        <a:rPr lang="en-GB" sz="1600" b="0" baseline="0" dirty="0">
                          <a:solidFill>
                            <a:schemeClr val="bg1"/>
                          </a:solidFill>
                          <a:latin typeface="SassoonPrimaryInfant" pitchFamily="2" charset="0"/>
                        </a:rPr>
                        <a:t>(scrub</a:t>
                      </a:r>
                      <a:r>
                        <a:rPr lang="en-GB" sz="1600" b="0" dirty="0">
                          <a:solidFill>
                            <a:schemeClr val="bg1"/>
                          </a:solidFill>
                          <a:latin typeface="SassoonPrimaryInfant" pitchFamily="2" charset="0"/>
                        </a:rPr>
                        <a:t>)</a:t>
                      </a: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no new code</a:t>
                      </a:r>
                    </a:p>
                    <a:p>
                      <a:pPr algn="ctr"/>
                      <a:endParaRPr lang="en-GB" sz="1600" dirty="0">
                        <a:latin typeface="SassoonPrimaryInfant" pitchFamily="2" charset="0"/>
                      </a:endParaRPr>
                    </a:p>
                  </a:txBody>
                  <a:tcPr>
                    <a:noFill/>
                  </a:tcPr>
                </a:tc>
                <a:extLst>
                  <a:ext uri="{0D108BD9-81ED-4DB2-BD59-A6C34878D82A}">
                    <a16:rowId xmlns:a16="http://schemas.microsoft.com/office/drawing/2014/main" val="10010"/>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algn="ctr"/>
                      <a:r>
                        <a:rPr lang="en-GB" sz="1600" dirty="0" err="1">
                          <a:solidFill>
                            <a:schemeClr val="bg1"/>
                          </a:solidFill>
                          <a:latin typeface="SassoonPrimaryInfant" pitchFamily="2" charset="0"/>
                        </a:rPr>
                        <a:t>sh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ch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th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ck</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wh</a:t>
                      </a:r>
                      <a:r>
                        <a:rPr lang="en-GB" sz="1600" dirty="0">
                          <a:solidFill>
                            <a:schemeClr val="bg1"/>
                          </a:solidFill>
                          <a:latin typeface="SassoonPrimaryInfant" pitchFamily="2" charset="0"/>
                        </a:rPr>
                        <a:t>, ng, </a:t>
                      </a:r>
                      <a:r>
                        <a:rPr lang="en-GB" sz="1600" dirty="0" err="1">
                          <a:solidFill>
                            <a:schemeClr val="bg1"/>
                          </a:solidFill>
                          <a:latin typeface="SassoonPrimaryInfant" pitchFamily="2" charset="0"/>
                        </a:rPr>
                        <a:t>qu</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894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92064" y="373456"/>
            <a:ext cx="5688632" cy="1446550"/>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Initial Code Activities</a:t>
            </a:r>
          </a:p>
        </p:txBody>
      </p:sp>
      <p:sp>
        <p:nvSpPr>
          <p:cNvPr id="3" name="TextBox 2"/>
          <p:cNvSpPr txBox="1"/>
          <p:nvPr/>
        </p:nvSpPr>
        <p:spPr>
          <a:xfrm>
            <a:off x="899592" y="1718513"/>
            <a:ext cx="6480720" cy="4662815"/>
          </a:xfrm>
          <a:prstGeom prst="rect">
            <a:avLst/>
          </a:prstGeom>
          <a:noFill/>
        </p:spPr>
        <p:txBody>
          <a:bodyPr wrap="square" rtlCol="0">
            <a:spAutoFit/>
          </a:bodyPr>
          <a:lstStyle/>
          <a:p>
            <a:pPr>
              <a:lnSpc>
                <a:spcPct val="150000"/>
              </a:lnSpc>
            </a:pPr>
            <a:r>
              <a:rPr lang="en-GB" dirty="0">
                <a:solidFill>
                  <a:schemeClr val="bg1"/>
                </a:solidFill>
                <a:latin typeface="SassoonPrimaryInfant" pitchFamily="2" charset="0"/>
              </a:rPr>
              <a:t>The Sounds Write approach  introduces a  series of structured and repetitive lessons that introduce key  skills to read and write. The lessons are repeated for each letter set within the code.</a:t>
            </a:r>
          </a:p>
          <a:p>
            <a:pPr>
              <a:lnSpc>
                <a:spcPct val="150000"/>
              </a:lnSpc>
            </a:pPr>
            <a:endParaRPr lang="en-GB" dirty="0">
              <a:solidFill>
                <a:schemeClr val="bg1"/>
              </a:solidFill>
              <a:latin typeface="SassoonPrimaryInfant" pitchFamily="2" charset="0"/>
            </a:endParaRPr>
          </a:p>
          <a:p>
            <a:pPr>
              <a:lnSpc>
                <a:spcPct val="150000"/>
              </a:lnSpc>
            </a:pPr>
            <a:r>
              <a:rPr lang="en-GB" dirty="0">
                <a:solidFill>
                  <a:schemeClr val="bg1"/>
                </a:solidFill>
                <a:latin typeface="SassoonPrimaryInfant" pitchFamily="2" charset="0"/>
              </a:rPr>
              <a:t>Throughout the phonics sessions children will learn to:</a:t>
            </a:r>
          </a:p>
          <a:p>
            <a:pPr>
              <a:lnSpc>
                <a:spcPct val="150000"/>
              </a:lnSpc>
            </a:pPr>
            <a:endParaRPr lang="en-GB" dirty="0">
              <a:solidFill>
                <a:schemeClr val="bg1"/>
              </a:solidFill>
              <a:latin typeface="SassoonPrimaryInfant" pitchFamily="2" charset="0"/>
            </a:endParaRPr>
          </a:p>
          <a:p>
            <a:pPr>
              <a:lnSpc>
                <a:spcPct val="150000"/>
              </a:lnSpc>
            </a:pPr>
            <a:r>
              <a:rPr lang="en-GB" dirty="0">
                <a:solidFill>
                  <a:schemeClr val="bg1"/>
                </a:solidFill>
                <a:latin typeface="SassoonPrimaryInfant" pitchFamily="2" charset="0"/>
              </a:rPr>
              <a:t>Build words</a:t>
            </a:r>
          </a:p>
          <a:p>
            <a:pPr>
              <a:lnSpc>
                <a:spcPct val="150000"/>
              </a:lnSpc>
            </a:pPr>
            <a:r>
              <a:rPr lang="en-GB" dirty="0">
                <a:solidFill>
                  <a:schemeClr val="bg1"/>
                </a:solidFill>
                <a:latin typeface="SassoonPrimaryInfant" pitchFamily="2" charset="0"/>
              </a:rPr>
              <a:t>Search for sounds</a:t>
            </a:r>
          </a:p>
          <a:p>
            <a:pPr>
              <a:lnSpc>
                <a:spcPct val="150000"/>
              </a:lnSpc>
            </a:pPr>
            <a:r>
              <a:rPr lang="en-GB" dirty="0">
                <a:solidFill>
                  <a:schemeClr val="bg1"/>
                </a:solidFill>
                <a:latin typeface="SassoonPrimaryInfant" pitchFamily="2" charset="0"/>
              </a:rPr>
              <a:t>Swap Sounds in words</a:t>
            </a:r>
          </a:p>
          <a:p>
            <a:pPr>
              <a:lnSpc>
                <a:spcPct val="150000"/>
              </a:lnSpc>
            </a:pPr>
            <a:r>
              <a:rPr lang="en-GB" dirty="0">
                <a:solidFill>
                  <a:schemeClr val="bg1"/>
                </a:solidFill>
                <a:latin typeface="SassoonPrimaryInfant" pitchFamily="2" charset="0"/>
              </a:rPr>
              <a:t>Read and spell words</a:t>
            </a:r>
          </a:p>
          <a:p>
            <a:pPr>
              <a:lnSpc>
                <a:spcPct val="150000"/>
              </a:lnSpc>
            </a:pPr>
            <a:endParaRPr lang="en-GB" dirty="0">
              <a:solidFill>
                <a:schemeClr val="bg1"/>
              </a:solidFill>
              <a:latin typeface="SassoonPrimaryInfant" pitchFamily="2" charset="0"/>
            </a:endParaRPr>
          </a:p>
        </p:txBody>
      </p:sp>
      <p:pic>
        <p:nvPicPr>
          <p:cNvPr id="3074" name="Picture 2" descr="Image result for children writing carto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71617" y="3429000"/>
            <a:ext cx="1683805" cy="260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7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Extended Code</a:t>
            </a:r>
          </a:p>
        </p:txBody>
      </p:sp>
      <p:sp>
        <p:nvSpPr>
          <p:cNvPr id="3" name="TextBox 2"/>
          <p:cNvSpPr txBox="1"/>
          <p:nvPr/>
        </p:nvSpPr>
        <p:spPr>
          <a:xfrm>
            <a:off x="791935" y="1585292"/>
            <a:ext cx="7877445" cy="4647426"/>
          </a:xfrm>
          <a:prstGeom prst="rect">
            <a:avLst/>
          </a:prstGeom>
          <a:noFill/>
        </p:spPr>
        <p:txBody>
          <a:bodyPr wrap="square" rtlCol="0">
            <a:spAutoFit/>
          </a:bodyPr>
          <a:lstStyle/>
          <a:p>
            <a:pPr>
              <a:lnSpc>
                <a:spcPct val="200000"/>
              </a:lnSpc>
            </a:pPr>
            <a:r>
              <a:rPr lang="en-GB" sz="2000" dirty="0">
                <a:solidFill>
                  <a:schemeClr val="bg1"/>
                </a:solidFill>
                <a:latin typeface="SassoonPrimaryInfant" pitchFamily="2" charset="0"/>
              </a:rPr>
              <a:t>In the extended code, children are taught that :</a:t>
            </a:r>
          </a:p>
          <a:p>
            <a:pPr marL="285750" indent="-285750">
              <a:lnSpc>
                <a:spcPct val="200000"/>
              </a:lnSpc>
              <a:buFont typeface="Wingdings" panose="05000000000000000000" pitchFamily="2" charset="2"/>
              <a:buChar char="Ø"/>
            </a:pPr>
            <a:r>
              <a:rPr lang="en-GB" sz="2000" dirty="0">
                <a:solidFill>
                  <a:schemeClr val="bg1"/>
                </a:solidFill>
                <a:latin typeface="SassoonPrimaryInfant" pitchFamily="2" charset="0"/>
              </a:rPr>
              <a:t>Many spellings represent more than one sound.</a:t>
            </a:r>
          </a:p>
          <a:p>
            <a:pPr marL="285750" indent="-285750">
              <a:lnSpc>
                <a:spcPct val="200000"/>
              </a:lnSpc>
              <a:buFont typeface="Wingdings" panose="05000000000000000000" pitchFamily="2" charset="2"/>
              <a:buChar char="Ø"/>
            </a:pPr>
            <a:r>
              <a:rPr lang="en-GB" sz="2000" dirty="0">
                <a:solidFill>
                  <a:schemeClr val="bg1"/>
                </a:solidFill>
                <a:latin typeface="SassoonPrimaryInfant" pitchFamily="2" charset="0"/>
              </a:rPr>
              <a:t>Many sounds can be represented by more than one spelling.</a:t>
            </a:r>
          </a:p>
          <a:p>
            <a:pPr marL="285750" indent="-285750">
              <a:lnSpc>
                <a:spcPct val="200000"/>
              </a:lnSpc>
              <a:buFont typeface="Wingdings" panose="05000000000000000000" pitchFamily="2" charset="2"/>
              <a:buChar char="Ø"/>
            </a:pPr>
            <a:endParaRPr lang="en-GB" sz="2000" dirty="0">
              <a:solidFill>
                <a:schemeClr val="bg1"/>
              </a:solidFill>
              <a:latin typeface="SassoonPrimaryInfant" pitchFamily="2" charset="0"/>
            </a:endParaRPr>
          </a:p>
          <a:p>
            <a:pPr>
              <a:lnSpc>
                <a:spcPct val="200000"/>
              </a:lnSpc>
            </a:pPr>
            <a:r>
              <a:rPr lang="en-GB" sz="2000" dirty="0">
                <a:solidFill>
                  <a:schemeClr val="bg1"/>
                </a:solidFill>
                <a:latin typeface="SassoonPrimaryInfant" pitchFamily="2" charset="0"/>
              </a:rPr>
              <a:t>E.g. </a:t>
            </a:r>
          </a:p>
          <a:p>
            <a:pPr marL="285750" indent="-285750">
              <a:lnSpc>
                <a:spcPct val="200000"/>
              </a:lnSpc>
              <a:buFont typeface="Wingdings" panose="05000000000000000000" pitchFamily="2" charset="2"/>
              <a:buChar char="Ø"/>
            </a:pPr>
            <a:r>
              <a:rPr lang="en-GB" sz="2000" dirty="0">
                <a:solidFill>
                  <a:schemeClr val="bg1"/>
                </a:solidFill>
                <a:latin typeface="SassoonPrimaryInfant" pitchFamily="2" charset="0"/>
              </a:rPr>
              <a:t>/ae/ can be spelt</a:t>
            </a:r>
          </a:p>
          <a:p>
            <a:pPr marL="285750" indent="-285750">
              <a:lnSpc>
                <a:spcPct val="200000"/>
              </a:lnSpc>
              <a:buFont typeface="Wingdings" panose="05000000000000000000" pitchFamily="2" charset="2"/>
              <a:buChar char="Ø"/>
            </a:pPr>
            <a:r>
              <a:rPr lang="en-GB" sz="2800" dirty="0">
                <a:solidFill>
                  <a:schemeClr val="bg1"/>
                </a:solidFill>
                <a:latin typeface="SassoonPrimaryInfant" pitchFamily="2" charset="0"/>
              </a:rPr>
              <a:t>ay (pl</a:t>
            </a:r>
            <a:r>
              <a:rPr lang="en-GB" sz="2800" dirty="0">
                <a:solidFill>
                  <a:srgbClr val="FF0000"/>
                </a:solidFill>
                <a:latin typeface="SassoonPrimaryInfant" pitchFamily="2" charset="0"/>
              </a:rPr>
              <a:t>ay</a:t>
            </a:r>
            <a:r>
              <a:rPr lang="en-GB" sz="2800" dirty="0">
                <a:solidFill>
                  <a:schemeClr val="bg1"/>
                </a:solidFill>
                <a:latin typeface="SassoonPrimaryInfant" pitchFamily="2" charset="0"/>
              </a:rPr>
              <a:t>)        ai  (dr</a:t>
            </a:r>
            <a:r>
              <a:rPr lang="en-GB" sz="2800" dirty="0">
                <a:solidFill>
                  <a:srgbClr val="FF0000"/>
                </a:solidFill>
                <a:latin typeface="SassoonPrimaryInfant" pitchFamily="2" charset="0"/>
              </a:rPr>
              <a:t>ai</a:t>
            </a:r>
            <a:r>
              <a:rPr lang="en-GB" sz="2800" dirty="0">
                <a:solidFill>
                  <a:schemeClr val="bg1"/>
                </a:solidFill>
                <a:latin typeface="SassoonPrimaryInfant" pitchFamily="2" charset="0"/>
              </a:rPr>
              <a:t>n)     </a:t>
            </a:r>
            <a:r>
              <a:rPr lang="en-GB" sz="2800" dirty="0" err="1">
                <a:solidFill>
                  <a:schemeClr val="bg1"/>
                </a:solidFill>
                <a:latin typeface="SassoonPrimaryInfant" pitchFamily="2" charset="0"/>
              </a:rPr>
              <a:t>ea</a:t>
            </a:r>
            <a:r>
              <a:rPr lang="en-GB" sz="2800" dirty="0">
                <a:solidFill>
                  <a:schemeClr val="bg1"/>
                </a:solidFill>
                <a:latin typeface="SassoonPrimaryInfant" pitchFamily="2" charset="0"/>
              </a:rPr>
              <a:t>  (gr</a:t>
            </a:r>
            <a:r>
              <a:rPr lang="en-GB" sz="2800" dirty="0">
                <a:solidFill>
                  <a:srgbClr val="FF0000"/>
                </a:solidFill>
                <a:latin typeface="SassoonPrimaryInfant" pitchFamily="2" charset="0"/>
              </a:rPr>
              <a:t>ea</a:t>
            </a:r>
            <a:r>
              <a:rPr lang="en-GB" sz="2800" dirty="0">
                <a:solidFill>
                  <a:schemeClr val="bg1"/>
                </a:solidFill>
                <a:latin typeface="SassoonPrimaryInfant" pitchFamily="2" charset="0"/>
              </a:rPr>
              <a:t>t)  a-e  (g</a:t>
            </a:r>
            <a:r>
              <a:rPr lang="en-GB" sz="2800" dirty="0">
                <a:solidFill>
                  <a:srgbClr val="FF0000"/>
                </a:solidFill>
                <a:latin typeface="SassoonPrimaryInfant" pitchFamily="2" charset="0"/>
              </a:rPr>
              <a:t>a</a:t>
            </a:r>
            <a:r>
              <a:rPr lang="en-GB" sz="2800" dirty="0">
                <a:solidFill>
                  <a:schemeClr val="bg1"/>
                </a:solidFill>
                <a:latin typeface="SassoonPrimaryInfant" pitchFamily="2" charset="0"/>
              </a:rPr>
              <a:t>t</a:t>
            </a:r>
            <a:r>
              <a:rPr lang="en-GB" sz="2800" dirty="0">
                <a:solidFill>
                  <a:srgbClr val="FF0000"/>
                </a:solidFill>
                <a:latin typeface="SassoonPrimaryInfant" pitchFamily="2" charset="0"/>
              </a:rPr>
              <a:t>e</a:t>
            </a:r>
            <a:r>
              <a:rPr lang="en-GB" sz="2800" dirty="0">
                <a:solidFill>
                  <a:schemeClr val="bg1"/>
                </a:solidFill>
                <a:latin typeface="SassoonPrimaryInfant" pitchFamily="2" charset="0"/>
              </a:rPr>
              <a: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82010" y="3429000"/>
            <a:ext cx="23873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68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Extended Code</a:t>
            </a:r>
          </a:p>
        </p:txBody>
      </p:sp>
      <p:sp>
        <p:nvSpPr>
          <p:cNvPr id="3" name="TextBox 2"/>
          <p:cNvSpPr txBox="1"/>
          <p:nvPr/>
        </p:nvSpPr>
        <p:spPr>
          <a:xfrm>
            <a:off x="791936" y="1455004"/>
            <a:ext cx="7272808" cy="3970318"/>
          </a:xfrm>
          <a:prstGeom prst="rect">
            <a:avLst/>
          </a:prstGeom>
          <a:noFill/>
        </p:spPr>
        <p:txBody>
          <a:bodyPr wrap="square" rtlCol="0">
            <a:spAutoFit/>
          </a:bodyPr>
          <a:lstStyle/>
          <a:p>
            <a:pPr>
              <a:lnSpc>
                <a:spcPct val="200000"/>
              </a:lnSpc>
            </a:pPr>
            <a:r>
              <a:rPr lang="en-GB" sz="2800" dirty="0">
                <a:solidFill>
                  <a:schemeClr val="bg1"/>
                </a:solidFill>
                <a:latin typeface="SassoonPrimaryInfant" pitchFamily="2" charset="0"/>
              </a:rPr>
              <a:t>Within the extended code the children explore;</a:t>
            </a:r>
          </a:p>
          <a:p>
            <a:pPr marL="457200" indent="-457200">
              <a:buFont typeface="Arial" panose="020B0604020202020204" pitchFamily="34" charset="0"/>
              <a:buChar char="•"/>
            </a:pPr>
            <a:r>
              <a:rPr lang="en-GB" sz="2800" dirty="0">
                <a:solidFill>
                  <a:schemeClr val="bg1"/>
                </a:solidFill>
                <a:latin typeface="SassoonPrimaryInfant" pitchFamily="2" charset="0"/>
              </a:rPr>
              <a:t>Word building</a:t>
            </a:r>
          </a:p>
          <a:p>
            <a:endParaRPr lang="en-GB" sz="2800" dirty="0">
              <a:solidFill>
                <a:schemeClr val="bg1"/>
              </a:solidFill>
              <a:latin typeface="SassoonPrimaryInfant" pitchFamily="2" charset="0"/>
            </a:endParaRPr>
          </a:p>
          <a:p>
            <a:pPr marL="457200" indent="-457200">
              <a:buFont typeface="Arial" panose="020B0604020202020204" pitchFamily="34" charset="0"/>
              <a:buChar char="•"/>
            </a:pPr>
            <a:r>
              <a:rPr lang="en-GB" sz="2800" dirty="0">
                <a:solidFill>
                  <a:schemeClr val="bg1"/>
                </a:solidFill>
                <a:latin typeface="SassoonPrimaryInfant" pitchFamily="2" charset="0"/>
              </a:rPr>
              <a:t>Sound sorting (Reading/Writing)</a:t>
            </a:r>
          </a:p>
          <a:p>
            <a:endParaRPr lang="en-GB" sz="2800" dirty="0">
              <a:solidFill>
                <a:schemeClr val="bg1"/>
              </a:solidFill>
              <a:latin typeface="SassoonPrimaryInfant" pitchFamily="2" charset="0"/>
            </a:endParaRPr>
          </a:p>
          <a:p>
            <a:pPr marL="457200" indent="-457200">
              <a:buFont typeface="Arial" panose="020B0604020202020204" pitchFamily="34" charset="0"/>
              <a:buChar char="•"/>
            </a:pPr>
            <a:r>
              <a:rPr lang="en-GB" sz="2800" dirty="0">
                <a:solidFill>
                  <a:schemeClr val="bg1"/>
                </a:solidFill>
                <a:latin typeface="SassoonPrimaryInfant" pitchFamily="2" charset="0"/>
              </a:rPr>
              <a:t>Sound spotting (Reading/Writing)</a:t>
            </a:r>
          </a:p>
          <a:p>
            <a:endParaRPr lang="en-GB" sz="2800" dirty="0">
              <a:solidFill>
                <a:schemeClr val="bg1"/>
              </a:solidFill>
              <a:latin typeface="SassoonPrimaryInfant" pitchFamily="2" charset="0"/>
            </a:endParaRPr>
          </a:p>
          <a:p>
            <a:pPr marL="457200" indent="-457200">
              <a:buFont typeface="Arial" panose="020B0604020202020204" pitchFamily="34" charset="0"/>
              <a:buChar char="•"/>
            </a:pPr>
            <a:r>
              <a:rPr lang="en-GB" sz="2800" dirty="0">
                <a:solidFill>
                  <a:schemeClr val="bg1"/>
                </a:solidFill>
                <a:latin typeface="SassoonPrimaryInfant" pitchFamily="2" charset="0"/>
              </a:rPr>
              <a:t>Sentence writing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82010" y="3429000"/>
            <a:ext cx="23873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92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Home Readers</a:t>
            </a:r>
          </a:p>
        </p:txBody>
      </p:sp>
      <p:sp>
        <p:nvSpPr>
          <p:cNvPr id="3" name="TextBox 2"/>
          <p:cNvSpPr txBox="1"/>
          <p:nvPr/>
        </p:nvSpPr>
        <p:spPr>
          <a:xfrm>
            <a:off x="611560" y="1362042"/>
            <a:ext cx="7992888" cy="4955203"/>
          </a:xfrm>
          <a:prstGeom prst="rect">
            <a:avLst/>
          </a:prstGeom>
          <a:noFill/>
        </p:spPr>
        <p:txBody>
          <a:bodyPr wrap="square" rtlCol="0">
            <a:spAutoFit/>
          </a:bodyPr>
          <a:lstStyle/>
          <a:p>
            <a:endParaRPr lang="en-GB" sz="2400" dirty="0">
              <a:solidFill>
                <a:schemeClr val="bg1"/>
              </a:solidFill>
              <a:latin typeface="SassoonPrimaryInfant" pitchFamily="2" charset="0"/>
            </a:endParaRPr>
          </a:p>
          <a:p>
            <a:r>
              <a:rPr lang="en-GB" sz="2400" dirty="0">
                <a:solidFill>
                  <a:schemeClr val="bg1"/>
                </a:solidFill>
                <a:latin typeface="SassoonPrimaryInfant" pitchFamily="2" charset="0"/>
              </a:rPr>
              <a:t>Your child will come home with two reading books. One which matches your child’s current phonics sound and one which is a book banded reading scheme book. </a:t>
            </a:r>
          </a:p>
          <a:p>
            <a:endParaRPr lang="en-GB" sz="2800" dirty="0"/>
          </a:p>
          <a:p>
            <a:r>
              <a:rPr lang="en-US" sz="2400" dirty="0">
                <a:solidFill>
                  <a:schemeClr val="bg1"/>
                </a:solidFill>
                <a:latin typeface="SassoonPrimaryInfant" pitchFamily="2" charset="0"/>
              </a:rPr>
              <a:t>Children who have lilac (a picture book to discuss with you) pink, red or yellow books will be asked to read their book at least </a:t>
            </a:r>
            <a:r>
              <a:rPr lang="en-US" sz="2400" b="1" dirty="0">
                <a:solidFill>
                  <a:schemeClr val="bg1"/>
                </a:solidFill>
                <a:latin typeface="SassoonPrimaryInfant" pitchFamily="2" charset="0"/>
              </a:rPr>
              <a:t>3 times </a:t>
            </a:r>
            <a:r>
              <a:rPr lang="en-US" sz="2400" dirty="0">
                <a:solidFill>
                  <a:schemeClr val="bg1"/>
                </a:solidFill>
                <a:latin typeface="SassoonPrimaryInfant" pitchFamily="2" charset="0"/>
              </a:rPr>
              <a:t>before it is changed; two or more times at home and once in school with their class teacher or teaching assistant. This is to develop children’s fluency and their comprehension skills. Please also discuss the stories and ask your child about what they have read. </a:t>
            </a:r>
            <a:r>
              <a:rPr lang="en-US" sz="2400" dirty="0"/>
              <a:t> </a:t>
            </a:r>
          </a:p>
          <a:p>
            <a:endParaRPr lang="en-GB" sz="2400" dirty="0"/>
          </a:p>
        </p:txBody>
      </p:sp>
    </p:spTree>
    <p:extLst>
      <p:ext uri="{BB962C8B-B14F-4D97-AF65-F5344CB8AC3E}">
        <p14:creationId xmlns:p14="http://schemas.microsoft.com/office/powerpoint/2010/main" val="340098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Segmenting and Blending</a:t>
            </a:r>
          </a:p>
        </p:txBody>
      </p:sp>
      <p:sp>
        <p:nvSpPr>
          <p:cNvPr id="3" name="TextBox 2"/>
          <p:cNvSpPr txBox="1"/>
          <p:nvPr/>
        </p:nvSpPr>
        <p:spPr>
          <a:xfrm>
            <a:off x="5793821" y="740023"/>
            <a:ext cx="2376264" cy="5755422"/>
          </a:xfrm>
          <a:prstGeom prst="rect">
            <a:avLst/>
          </a:prstGeom>
          <a:noFill/>
        </p:spPr>
        <p:txBody>
          <a:bodyPr wrap="square" rtlCol="0">
            <a:spAutoFit/>
          </a:bodyPr>
          <a:lstStyle/>
          <a:p>
            <a:endParaRPr lang="en-GB" sz="2400" dirty="0"/>
          </a:p>
          <a:p>
            <a:endParaRPr lang="en-GB" sz="2400" dirty="0">
              <a:solidFill>
                <a:schemeClr val="bg1"/>
              </a:solidFill>
              <a:latin typeface="SassoonPrimaryInfant" pitchFamily="2" charset="0"/>
            </a:endParaRPr>
          </a:p>
          <a:p>
            <a:r>
              <a:rPr lang="en-GB" sz="2000" dirty="0">
                <a:solidFill>
                  <a:schemeClr val="bg1"/>
                </a:solidFill>
                <a:latin typeface="SassoonPrimaryInfant" pitchFamily="2" charset="0"/>
              </a:rPr>
              <a:t>Segmenting in phonics is the ability to separate a word into its sounds. The sounds are called phonemes, the units of sound that make up language. To segment the word ‘sit’ you would split it into its three phonemes, s- </a:t>
            </a:r>
            <a:r>
              <a:rPr lang="en-GB" sz="2000" dirty="0" err="1">
                <a:solidFill>
                  <a:schemeClr val="bg1"/>
                </a:solidFill>
                <a:latin typeface="SassoonPrimaryInfant" pitchFamily="2" charset="0"/>
              </a:rPr>
              <a:t>i</a:t>
            </a:r>
            <a:r>
              <a:rPr lang="en-GB" sz="2000" dirty="0">
                <a:solidFill>
                  <a:schemeClr val="bg1"/>
                </a:solidFill>
                <a:latin typeface="SassoonPrimaryInfant" pitchFamily="2" charset="0"/>
              </a:rPr>
              <a:t>- t. Blending in phonics is combining these broken down sounds to make </a:t>
            </a:r>
            <a:r>
              <a:rPr lang="en-GB" sz="2000">
                <a:solidFill>
                  <a:schemeClr val="bg1"/>
                </a:solidFill>
                <a:latin typeface="SassoonPrimaryInfant" pitchFamily="2" charset="0"/>
              </a:rPr>
              <a:t>the word. </a:t>
            </a:r>
            <a:endParaRPr lang="en-GB" sz="2000" dirty="0">
              <a:solidFill>
                <a:schemeClr val="bg1"/>
              </a:solidFill>
              <a:latin typeface="SassoonPrimaryInfant" pitchFamily="2" charset="0"/>
            </a:endParaRPr>
          </a:p>
        </p:txBody>
      </p:sp>
      <p:pic>
        <p:nvPicPr>
          <p:cNvPr id="2" name="Picture 1">
            <a:extLst>
              <a:ext uri="{FF2B5EF4-FFF2-40B4-BE49-F238E27FC236}">
                <a16:creationId xmlns:a16="http://schemas.microsoft.com/office/drawing/2014/main" id="{8CC5AE37-AAAE-4FA5-9831-71994B8E80BE}"/>
              </a:ext>
            </a:extLst>
          </p:cNvPr>
          <p:cNvPicPr>
            <a:picLocks noChangeAspect="1"/>
          </p:cNvPicPr>
          <p:nvPr/>
        </p:nvPicPr>
        <p:blipFill>
          <a:blip r:embed="rId4"/>
          <a:stretch>
            <a:fillRect/>
          </a:stretch>
        </p:blipFill>
        <p:spPr>
          <a:xfrm>
            <a:off x="755576" y="1606306"/>
            <a:ext cx="2507892" cy="3545532"/>
          </a:xfrm>
          <a:prstGeom prst="rect">
            <a:avLst/>
          </a:prstGeom>
        </p:spPr>
      </p:pic>
      <p:pic>
        <p:nvPicPr>
          <p:cNvPr id="4" name="Picture 3">
            <a:extLst>
              <a:ext uri="{FF2B5EF4-FFF2-40B4-BE49-F238E27FC236}">
                <a16:creationId xmlns:a16="http://schemas.microsoft.com/office/drawing/2014/main" id="{8DCA555F-A977-4869-9EB4-D0AE8D1D113C}"/>
              </a:ext>
            </a:extLst>
          </p:cNvPr>
          <p:cNvPicPr>
            <a:picLocks noChangeAspect="1"/>
          </p:cNvPicPr>
          <p:nvPr/>
        </p:nvPicPr>
        <p:blipFill>
          <a:blip r:embed="rId5"/>
          <a:stretch>
            <a:fillRect/>
          </a:stretch>
        </p:blipFill>
        <p:spPr>
          <a:xfrm>
            <a:off x="3059832" y="1606305"/>
            <a:ext cx="2508332" cy="3545533"/>
          </a:xfrm>
          <a:prstGeom prst="rect">
            <a:avLst/>
          </a:prstGeom>
        </p:spPr>
      </p:pic>
    </p:spTree>
    <p:extLst>
      <p:ext uri="{BB962C8B-B14F-4D97-AF65-F5344CB8AC3E}">
        <p14:creationId xmlns:p14="http://schemas.microsoft.com/office/powerpoint/2010/main" val="163419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2375" y="1113103"/>
            <a:ext cx="7272808" cy="1569660"/>
          </a:xfrm>
          <a:prstGeom prst="rect">
            <a:avLst/>
          </a:prstGeom>
          <a:noFill/>
        </p:spPr>
        <p:txBody>
          <a:bodyPr wrap="square" rtlCol="0">
            <a:spAutoFit/>
          </a:bodyPr>
          <a:lstStyle/>
          <a:p>
            <a:pPr marL="285750" indent="-285750">
              <a:buFont typeface="Wingdings" panose="05000000000000000000" pitchFamily="2" charset="2"/>
              <a:buChar char="ü"/>
            </a:pPr>
            <a:r>
              <a:rPr lang="en-GB" sz="2400" dirty="0">
                <a:solidFill>
                  <a:schemeClr val="bg1"/>
                </a:solidFill>
              </a:rPr>
              <a:t>‘Walk through’ – talk about pictures</a:t>
            </a:r>
          </a:p>
          <a:p>
            <a:pPr marL="285750" indent="-285750">
              <a:buFont typeface="Wingdings" panose="05000000000000000000" pitchFamily="2" charset="2"/>
              <a:buChar char="ü"/>
            </a:pPr>
            <a:r>
              <a:rPr lang="en-GB" sz="2400" dirty="0">
                <a:solidFill>
                  <a:schemeClr val="bg1"/>
                </a:solidFill>
              </a:rPr>
              <a:t>Sound out words and blend together to read</a:t>
            </a:r>
          </a:p>
          <a:p>
            <a:pPr marL="285750" indent="-285750">
              <a:buFont typeface="Wingdings" panose="05000000000000000000" pitchFamily="2" charset="2"/>
              <a:buChar char="ü"/>
            </a:pPr>
            <a:r>
              <a:rPr lang="en-GB" sz="2400" dirty="0">
                <a:solidFill>
                  <a:schemeClr val="bg1"/>
                </a:solidFill>
              </a:rPr>
              <a:t> You as the adult need to model this process.</a:t>
            </a:r>
          </a:p>
          <a:p>
            <a:pPr marL="285750" indent="-285750">
              <a:buFont typeface="Wingdings" panose="05000000000000000000" pitchFamily="2" charset="2"/>
              <a:buChar char="ü"/>
            </a:pPr>
            <a:r>
              <a:rPr lang="en-GB" sz="2400" dirty="0">
                <a:solidFill>
                  <a:schemeClr val="bg1"/>
                </a:solidFill>
              </a:rPr>
              <a:t>Re-read sentence to make sure it makes sense</a:t>
            </a:r>
            <a:r>
              <a:rPr lang="en-GB" sz="2400" dirty="0"/>
              <a:t>.</a:t>
            </a:r>
          </a:p>
        </p:txBody>
      </p:sp>
      <p:pic>
        <p:nvPicPr>
          <p:cNvPr id="6" name="Picture 5">
            <a:extLst>
              <a:ext uri="{FF2B5EF4-FFF2-40B4-BE49-F238E27FC236}">
                <a16:creationId xmlns:a16="http://schemas.microsoft.com/office/drawing/2014/main" id="{C66D3EE9-DD1E-49DE-9F3B-6980BC1C2F8A}"/>
              </a:ext>
            </a:extLst>
          </p:cNvPr>
          <p:cNvPicPr>
            <a:picLocks noChangeAspect="1"/>
          </p:cNvPicPr>
          <p:nvPr/>
        </p:nvPicPr>
        <p:blipFill rotWithShape="1">
          <a:blip r:embed="rId4"/>
          <a:srcRect l="30077" t="16532" r="29523" b="11610"/>
          <a:stretch/>
        </p:blipFill>
        <p:spPr>
          <a:xfrm>
            <a:off x="5588714" y="3067466"/>
            <a:ext cx="3600988" cy="3600987"/>
          </a:xfrm>
          <a:prstGeom prst="rect">
            <a:avLst/>
          </a:prstGeom>
        </p:spPr>
      </p:pic>
      <p:pic>
        <p:nvPicPr>
          <p:cNvPr id="8" name="Picture 7">
            <a:extLst>
              <a:ext uri="{FF2B5EF4-FFF2-40B4-BE49-F238E27FC236}">
                <a16:creationId xmlns:a16="http://schemas.microsoft.com/office/drawing/2014/main" id="{4A78758A-F383-4C51-A5A5-8404FBA004F8}"/>
              </a:ext>
            </a:extLst>
          </p:cNvPr>
          <p:cNvPicPr>
            <a:picLocks noChangeAspect="1"/>
          </p:cNvPicPr>
          <p:nvPr/>
        </p:nvPicPr>
        <p:blipFill rotWithShape="1">
          <a:blip r:embed="rId5"/>
          <a:srcRect l="28969" t="15548" r="33397" b="8657"/>
          <a:stretch/>
        </p:blipFill>
        <p:spPr>
          <a:xfrm rot="21002333">
            <a:off x="375715" y="563139"/>
            <a:ext cx="2032887" cy="2301945"/>
          </a:xfrm>
          <a:prstGeom prst="rect">
            <a:avLst/>
          </a:prstGeom>
        </p:spPr>
      </p:pic>
      <p:sp>
        <p:nvSpPr>
          <p:cNvPr id="2" name="Rectangle 1">
            <a:extLst>
              <a:ext uri="{FF2B5EF4-FFF2-40B4-BE49-F238E27FC236}">
                <a16:creationId xmlns:a16="http://schemas.microsoft.com/office/drawing/2014/main" id="{69ADCCE4-FB80-4D5D-A48F-AF11802ED9E0}"/>
              </a:ext>
            </a:extLst>
          </p:cNvPr>
          <p:cNvSpPr/>
          <p:nvPr/>
        </p:nvSpPr>
        <p:spPr>
          <a:xfrm>
            <a:off x="3777741" y="476672"/>
            <a:ext cx="4572000" cy="707886"/>
          </a:xfrm>
          <a:prstGeom prst="rect">
            <a:avLst/>
          </a:prstGeom>
        </p:spPr>
        <p:txBody>
          <a:bodyPr>
            <a:spAutoFit/>
          </a:bodyPr>
          <a:lstStyle/>
          <a:p>
            <a:r>
              <a:rPr lang="en-GB" sz="2000" u="sng" dirty="0">
                <a:solidFill>
                  <a:schemeClr val="bg1"/>
                </a:solidFill>
              </a:rPr>
              <a:t>Helping your child to share books and read at home</a:t>
            </a:r>
          </a:p>
        </p:txBody>
      </p:sp>
      <p:sp>
        <p:nvSpPr>
          <p:cNvPr id="4" name="Rectangle 3">
            <a:extLst>
              <a:ext uri="{FF2B5EF4-FFF2-40B4-BE49-F238E27FC236}">
                <a16:creationId xmlns:a16="http://schemas.microsoft.com/office/drawing/2014/main" id="{E4D92253-9523-4A80-8C97-33AA4FB34ECD}"/>
              </a:ext>
            </a:extLst>
          </p:cNvPr>
          <p:cNvSpPr/>
          <p:nvPr/>
        </p:nvSpPr>
        <p:spPr>
          <a:xfrm>
            <a:off x="900143" y="2794000"/>
            <a:ext cx="4734272" cy="3600986"/>
          </a:xfrm>
          <a:prstGeom prst="rect">
            <a:avLst/>
          </a:prstGeom>
        </p:spPr>
        <p:txBody>
          <a:bodyPr wrap="square">
            <a:spAutoFit/>
          </a:bodyPr>
          <a:lstStyle/>
          <a:p>
            <a:pPr marL="285750" indent="-285750">
              <a:buFont typeface="Wingdings" panose="05000000000000000000" pitchFamily="2" charset="2"/>
              <a:buChar char="ü"/>
            </a:pPr>
            <a:r>
              <a:rPr lang="en-GB" sz="2400" dirty="0">
                <a:solidFill>
                  <a:schemeClr val="bg1"/>
                </a:solidFill>
              </a:rPr>
              <a:t>Talk about the story together to</a:t>
            </a:r>
          </a:p>
          <a:p>
            <a:r>
              <a:rPr lang="en-GB" sz="2400" dirty="0">
                <a:solidFill>
                  <a:schemeClr val="bg1"/>
                </a:solidFill>
              </a:rPr>
              <a:t>Make sure your child understands it.</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Ask, which was their favourite part?</a:t>
            </a:r>
          </a:p>
          <a:p>
            <a:pPr marL="285750" indent="-285750">
              <a:buFont typeface="Arial" panose="020B0604020202020204" pitchFamily="34" charset="0"/>
              <a:buChar char="•"/>
            </a:pPr>
            <a:r>
              <a:rPr lang="en-GB" dirty="0">
                <a:solidFill>
                  <a:schemeClr val="bg1"/>
                </a:solidFill>
              </a:rPr>
              <a:t>Are there any parts they did not like?</a:t>
            </a:r>
          </a:p>
          <a:p>
            <a:pPr marL="285750" indent="-285750">
              <a:buFont typeface="Arial" panose="020B0604020202020204" pitchFamily="34" charset="0"/>
              <a:buChar char="•"/>
            </a:pPr>
            <a:r>
              <a:rPr lang="en-GB" dirty="0">
                <a:solidFill>
                  <a:schemeClr val="bg1"/>
                </a:solidFill>
              </a:rPr>
              <a:t>Can they relate it to their own</a:t>
            </a:r>
          </a:p>
          <a:p>
            <a:r>
              <a:rPr lang="en-GB" dirty="0">
                <a:solidFill>
                  <a:schemeClr val="bg1"/>
                </a:solidFill>
              </a:rPr>
              <a:t>    experience?</a:t>
            </a:r>
          </a:p>
          <a:p>
            <a:endParaRPr lang="en-GB" dirty="0">
              <a:solidFill>
                <a:schemeClr val="bg1"/>
              </a:solidFill>
            </a:endParaRPr>
          </a:p>
          <a:p>
            <a:r>
              <a:rPr lang="en-GB" dirty="0">
                <a:solidFill>
                  <a:schemeClr val="bg1"/>
                </a:solidFill>
              </a:rPr>
              <a:t>PLEASE WRITE IN PLANNER WHEN YOU HAVE HEARD YOUR CHILD READ (at least 4x a week) AND FEEL FREE TO COMMENT ON YOUR CHILD’S ENJOYMENT OF THE BOOK.</a:t>
            </a:r>
          </a:p>
        </p:txBody>
      </p:sp>
    </p:spTree>
    <p:extLst>
      <p:ext uri="{BB962C8B-B14F-4D97-AF65-F5344CB8AC3E}">
        <p14:creationId xmlns:p14="http://schemas.microsoft.com/office/powerpoint/2010/main" val="87655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640751"/>
            <a:ext cx="7272808" cy="727571"/>
          </a:xfrm>
          <a:prstGeom prst="rect">
            <a:avLst/>
          </a:prstGeom>
          <a:noFill/>
        </p:spPr>
        <p:txBody>
          <a:bodyPr wrap="square" rtlCol="0">
            <a:spAutoFit/>
          </a:bodyPr>
          <a:lstStyle/>
          <a:p>
            <a:pPr>
              <a:lnSpc>
                <a:spcPct val="200000"/>
              </a:lnSpc>
            </a:pPr>
            <a:endParaRPr lang="en-GB" sz="2400" dirty="0">
              <a:solidFill>
                <a:schemeClr val="bg1"/>
              </a:solidFill>
              <a:latin typeface="SassoonPrimaryInfant" pitchFamily="2" charset="0"/>
            </a:endParaRPr>
          </a:p>
        </p:txBody>
      </p:sp>
      <p:pic>
        <p:nvPicPr>
          <p:cNvPr id="7" name="Picture 6">
            <a:extLst>
              <a:ext uri="{FF2B5EF4-FFF2-40B4-BE49-F238E27FC236}">
                <a16:creationId xmlns:a16="http://schemas.microsoft.com/office/drawing/2014/main" id="{68E9784F-48F5-4BCB-9414-44BF18E28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78305"/>
            <a:ext cx="5184576" cy="6196492"/>
          </a:xfrm>
          <a:prstGeom prst="rect">
            <a:avLst/>
          </a:prstGeom>
        </p:spPr>
      </p:pic>
    </p:spTree>
    <p:extLst>
      <p:ext uri="{BB962C8B-B14F-4D97-AF65-F5344CB8AC3E}">
        <p14:creationId xmlns:p14="http://schemas.microsoft.com/office/powerpoint/2010/main" val="50033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4" y="-11700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F8251F4-3F62-4CC8-856A-D8BCBC2D17D5}"/>
              </a:ext>
            </a:extLst>
          </p:cNvPr>
          <p:cNvSpPr/>
          <p:nvPr/>
        </p:nvSpPr>
        <p:spPr>
          <a:xfrm>
            <a:off x="575556" y="764704"/>
            <a:ext cx="7920880" cy="4031873"/>
          </a:xfrm>
          <a:prstGeom prst="rect">
            <a:avLst/>
          </a:prstGeom>
        </p:spPr>
        <p:txBody>
          <a:bodyPr wrap="square">
            <a:spAutoFit/>
          </a:bodyPr>
          <a:lstStyle/>
          <a:p>
            <a:pPr algn="ctr"/>
            <a:r>
              <a:rPr lang="en-US" sz="4000" dirty="0">
                <a:solidFill>
                  <a:schemeClr val="bg1"/>
                </a:solidFill>
                <a:latin typeface="Sassoon Infant Rg" panose="02000503030000020003" pitchFamily="2" charset="0"/>
                <a:ea typeface="Sassoon Infant Rg" panose="02000503030000020003" pitchFamily="2" charset="0"/>
                <a:cs typeface="Tahoma"/>
              </a:rPr>
              <a:t>Remember….</a:t>
            </a:r>
          </a:p>
          <a:p>
            <a:pPr algn="ctr"/>
            <a:endParaRPr lang="en-US" sz="3600" dirty="0">
              <a:solidFill>
                <a:schemeClr val="bg1"/>
              </a:solidFill>
              <a:latin typeface="Sassoon Infant Rg" panose="02000503030000020003" pitchFamily="2" charset="0"/>
              <a:ea typeface="Sassoon Infant Rg" panose="02000503030000020003" pitchFamily="2" charset="0"/>
              <a:cs typeface="Tahoma"/>
            </a:endParaRPr>
          </a:p>
          <a:p>
            <a:r>
              <a:rPr lang="en-US" sz="3600" dirty="0">
                <a:solidFill>
                  <a:schemeClr val="bg1"/>
                </a:solidFill>
                <a:latin typeface="Sassoon Infant Rg" panose="02000503030000020003" pitchFamily="2" charset="0"/>
                <a:ea typeface="Sassoon Infant Rg" panose="02000503030000020003" pitchFamily="2" charset="0"/>
                <a:cs typeface="Tahoma"/>
              </a:rPr>
              <a:t>“The more that you read, the more things you will know. The more that you learn, the more places you'll go.” </a:t>
            </a:r>
          </a:p>
          <a:p>
            <a:endParaRPr lang="en-US" sz="3600" dirty="0">
              <a:latin typeface="Sassoon Infant Rg" panose="02000503030000020003" pitchFamily="2" charset="0"/>
              <a:ea typeface="Sassoon Infant Rg" panose="02000503030000020003" pitchFamily="2" charset="0"/>
              <a:cs typeface="Tahoma"/>
            </a:endParaRPr>
          </a:p>
          <a:p>
            <a:pPr algn="ctr"/>
            <a:r>
              <a:rPr lang="en-US" sz="3600" b="1" dirty="0">
                <a:solidFill>
                  <a:schemeClr val="accent6"/>
                </a:solidFill>
                <a:latin typeface="Sassoon Infant Rg" panose="02000503030000020003" pitchFamily="2" charset="0"/>
                <a:ea typeface="Sassoon Infant Rg" panose="02000503030000020003" pitchFamily="2" charset="0"/>
                <a:cs typeface="Tahoma"/>
                <a:hlinkClick r:id="rId4">
                  <a:extLst>
                    <a:ext uri="{A12FA001-AC4F-418D-AE19-62706E023703}">
                      <ahyp:hlinkClr xmlns:ahyp="http://schemas.microsoft.com/office/drawing/2018/hyperlinkcolor" val="tx"/>
                    </a:ext>
                  </a:extLst>
                </a:hlinkClick>
              </a:rPr>
              <a:t>Dr. Seuss, </a:t>
            </a:r>
            <a:r>
              <a:rPr lang="en-US" sz="3600" b="1" dirty="0">
                <a:solidFill>
                  <a:schemeClr val="accent6"/>
                </a:solidFill>
                <a:latin typeface="Sassoon Infant Rg" panose="02000503030000020003" pitchFamily="2" charset="0"/>
                <a:ea typeface="Sassoon Infant Rg" panose="02000503030000020003" pitchFamily="2" charset="0"/>
                <a:cs typeface="Tahoma"/>
              </a:rPr>
              <a:t>I Can Read With My Eyes Shut!</a:t>
            </a:r>
            <a:endParaRPr lang="en-US" dirty="0">
              <a:latin typeface="Sassoon Infant Rg" panose="02000503030000020003" pitchFamily="2" charset="0"/>
              <a:ea typeface="Sassoon Infant Rg" panose="02000503030000020003" pitchFamily="2" charset="0"/>
              <a:cs typeface="Tahoma"/>
            </a:endParaRPr>
          </a:p>
        </p:txBody>
      </p:sp>
    </p:spTree>
    <p:extLst>
      <p:ext uri="{BB962C8B-B14F-4D97-AF65-F5344CB8AC3E}">
        <p14:creationId xmlns:p14="http://schemas.microsoft.com/office/powerpoint/2010/main" val="180988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2345"/>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3568" y="620688"/>
            <a:ext cx="7416824" cy="5970865"/>
          </a:xfrm>
          <a:prstGeom prst="rect">
            <a:avLst/>
          </a:prstGeom>
          <a:noFill/>
        </p:spPr>
        <p:txBody>
          <a:bodyPr wrap="square" rtlCol="0">
            <a:spAutoFit/>
          </a:bodyPr>
          <a:lstStyle/>
          <a:p>
            <a:pPr algn="ctr"/>
            <a:r>
              <a:rPr lang="en-GB" sz="3200" u="sng" dirty="0">
                <a:solidFill>
                  <a:schemeClr val="bg1"/>
                </a:solidFill>
                <a:latin typeface="SassoonPrimaryInfant" pitchFamily="2" charset="0"/>
              </a:rPr>
              <a:t>What is Phonics?</a:t>
            </a:r>
          </a:p>
          <a:p>
            <a:pPr algn="ctr"/>
            <a:endParaRPr lang="en-GB" sz="2800" u="sng" dirty="0">
              <a:solidFill>
                <a:schemeClr val="bg1"/>
              </a:solidFill>
              <a:latin typeface="SassoonPrimaryInfant" pitchFamily="2" charset="0"/>
              <a:ea typeface="Sassoon Infant Rg" panose="02000503030000020003" pitchFamily="2" charset="0"/>
            </a:endParaRPr>
          </a:p>
          <a:p>
            <a:pPr algn="ctr"/>
            <a:r>
              <a:rPr lang="en-US" sz="3200" dirty="0">
                <a:solidFill>
                  <a:schemeClr val="bg1"/>
                </a:solidFill>
                <a:latin typeface="SassoonPrimaryInfant" pitchFamily="2" charset="0"/>
              </a:rPr>
              <a:t>Phonics is a method of learning to read. Phonics works by breaking each word up into it’s individual sounds before blending those sounds back together to make the word.  Children learn to 'decode' words by breaking it down into sounds rather than having to memorise 1,000's of words individually.</a:t>
            </a:r>
            <a:endParaRPr lang="en-GB" sz="32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spTree>
    <p:extLst>
      <p:ext uri="{BB962C8B-B14F-4D97-AF65-F5344CB8AC3E}">
        <p14:creationId xmlns:p14="http://schemas.microsoft.com/office/powerpoint/2010/main" val="125565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4" y="-11700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3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F8251F4-3F62-4CC8-856A-D8BCBC2D17D5}"/>
              </a:ext>
            </a:extLst>
          </p:cNvPr>
          <p:cNvSpPr/>
          <p:nvPr/>
        </p:nvSpPr>
        <p:spPr>
          <a:xfrm>
            <a:off x="575556" y="1412776"/>
            <a:ext cx="7920880" cy="2308324"/>
          </a:xfrm>
          <a:prstGeom prst="rect">
            <a:avLst/>
          </a:prstGeom>
        </p:spPr>
        <p:txBody>
          <a:bodyPr wrap="square">
            <a:spAutoFit/>
          </a:bodyPr>
          <a:lstStyle/>
          <a:p>
            <a:pPr algn="ctr"/>
            <a:endParaRPr lang="en-US" dirty="0">
              <a:latin typeface="Sassoon Infant Rg" panose="02000503030000020003" pitchFamily="2" charset="0"/>
              <a:ea typeface="Sassoon Infant Rg" panose="02000503030000020003" pitchFamily="2" charset="0"/>
              <a:cs typeface="Tahoma"/>
            </a:endParaRPr>
          </a:p>
          <a:p>
            <a:pPr algn="ctr"/>
            <a:endParaRPr lang="en-US" dirty="0">
              <a:latin typeface="Sassoon Infant Rg" panose="02000503030000020003" pitchFamily="2" charset="0"/>
              <a:ea typeface="Sassoon Infant Rg" panose="02000503030000020003" pitchFamily="2" charset="0"/>
              <a:cs typeface="Tahoma"/>
            </a:endParaRPr>
          </a:p>
          <a:p>
            <a:pPr algn="ctr"/>
            <a:endParaRPr lang="en-US" dirty="0">
              <a:latin typeface="Sassoon Infant Rg" panose="02000503030000020003" pitchFamily="2" charset="0"/>
              <a:ea typeface="Sassoon Infant Rg" panose="02000503030000020003" pitchFamily="2" charset="0"/>
              <a:cs typeface="Tahoma"/>
            </a:endParaRPr>
          </a:p>
          <a:p>
            <a:pPr algn="ctr"/>
            <a:endParaRPr lang="en-US" dirty="0">
              <a:latin typeface="Sassoon Infant Rg" panose="02000503030000020003" pitchFamily="2" charset="0"/>
              <a:ea typeface="Sassoon Infant Rg" panose="02000503030000020003" pitchFamily="2" charset="0"/>
              <a:cs typeface="Tahoma"/>
            </a:endParaRPr>
          </a:p>
          <a:p>
            <a:pPr algn="ctr"/>
            <a:r>
              <a:rPr lang="en-US" sz="7200" dirty="0">
                <a:solidFill>
                  <a:schemeClr val="bg1"/>
                </a:solidFill>
                <a:latin typeface="SassoonPrimaryInfant" pitchFamily="2" charset="0"/>
                <a:ea typeface="Sassoon Infant Rg" panose="02000503030000020003" pitchFamily="2" charset="0"/>
                <a:cs typeface="Tahoma"/>
              </a:rPr>
              <a:t>Any Questions? </a:t>
            </a:r>
          </a:p>
        </p:txBody>
      </p:sp>
    </p:spTree>
    <p:extLst>
      <p:ext uri="{BB962C8B-B14F-4D97-AF65-F5344CB8AC3E}">
        <p14:creationId xmlns:p14="http://schemas.microsoft.com/office/powerpoint/2010/main" val="90819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2074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43608" y="476672"/>
            <a:ext cx="6984776" cy="5940088"/>
          </a:xfrm>
          <a:prstGeom prst="rect">
            <a:avLst/>
          </a:prstGeom>
          <a:noFill/>
        </p:spPr>
        <p:txBody>
          <a:bodyPr wrap="square" rtlCol="0">
            <a:spAutoFit/>
          </a:bodyPr>
          <a:lstStyle/>
          <a:p>
            <a:pPr>
              <a:defRPr/>
            </a:pPr>
            <a:r>
              <a:rPr lang="en-GB" sz="2000" u="sng" dirty="0">
                <a:solidFill>
                  <a:schemeClr val="bg1"/>
                </a:solidFill>
                <a:latin typeface="SassoonPrimaryInfant"/>
                <a:ea typeface="Sassoon Infant Rg" panose="02000503030000020003" pitchFamily="2" charset="0"/>
              </a:rPr>
              <a:t>Phase 1 </a:t>
            </a:r>
            <a:r>
              <a:rPr lang="en-GB" sz="2000" dirty="0">
                <a:solidFill>
                  <a:schemeClr val="bg1"/>
                </a:solidFill>
                <a:latin typeface="SassoonPrimaryInfant"/>
                <a:ea typeface="Sassoon Infant Rg" panose="02000503030000020003" pitchFamily="2" charset="0"/>
              </a:rPr>
              <a:t>in Phonics is not about learning the sounds with flashcards, it is about getting ready to learn the sounds. It is primarily speaking and listening activities. </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The emphasis during Phase 1 is to get children attuned to the sounds around them and ready to begin developing oral blending and segmenting skills.</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Being secure in Phase 1 is vital to future success in phonics. </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It is split into 7 aspects- </a:t>
            </a:r>
          </a:p>
          <a:p>
            <a:pPr>
              <a:defRPr/>
            </a:pPr>
            <a:r>
              <a:rPr lang="en-GB" sz="2000" dirty="0">
                <a:solidFill>
                  <a:schemeClr val="bg1"/>
                </a:solidFill>
                <a:latin typeface="SassoonPrimaryInfant"/>
                <a:ea typeface="Sassoon Infant Rg" panose="02000503030000020003" pitchFamily="2" charset="0"/>
              </a:rPr>
              <a:t>*General sound discrimination- environmental, instrumental and body</a:t>
            </a:r>
          </a:p>
          <a:p>
            <a:pPr>
              <a:defRPr/>
            </a:pPr>
            <a:r>
              <a:rPr lang="en-GB" sz="2000" dirty="0">
                <a:solidFill>
                  <a:schemeClr val="bg1"/>
                </a:solidFill>
                <a:latin typeface="SassoonPrimaryInfant"/>
                <a:ea typeface="Sassoon Infant Rg" panose="02000503030000020003" pitchFamily="2" charset="0"/>
              </a:rPr>
              <a:t>*Rhyme</a:t>
            </a:r>
          </a:p>
          <a:p>
            <a:pPr>
              <a:defRPr/>
            </a:pPr>
            <a:r>
              <a:rPr lang="en-GB" sz="2000" dirty="0">
                <a:solidFill>
                  <a:schemeClr val="bg1"/>
                </a:solidFill>
                <a:latin typeface="SassoonPrimaryInfant"/>
                <a:ea typeface="Sassoon Infant Rg" panose="02000503030000020003" pitchFamily="2" charset="0"/>
              </a:rPr>
              <a:t>*Alliteration</a:t>
            </a:r>
          </a:p>
          <a:p>
            <a:pPr>
              <a:defRPr/>
            </a:pPr>
            <a:r>
              <a:rPr lang="en-GB" sz="2000" dirty="0">
                <a:solidFill>
                  <a:schemeClr val="bg1"/>
                </a:solidFill>
                <a:latin typeface="SassoonPrimaryInfant"/>
                <a:ea typeface="Sassoon Infant Rg" panose="02000503030000020003" pitchFamily="2" charset="0"/>
              </a:rPr>
              <a:t>*Voice sounds</a:t>
            </a:r>
          </a:p>
          <a:p>
            <a:pPr>
              <a:defRPr/>
            </a:pPr>
            <a:r>
              <a:rPr lang="en-GB" sz="2000" dirty="0">
                <a:solidFill>
                  <a:schemeClr val="bg1"/>
                </a:solidFill>
                <a:latin typeface="SassoonPrimaryInfant"/>
                <a:ea typeface="Sassoon Infant Rg" panose="02000503030000020003" pitchFamily="2" charset="0"/>
              </a:rPr>
              <a:t>*Oral blending</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It is really good fun! </a:t>
            </a:r>
          </a:p>
        </p:txBody>
      </p:sp>
      <p:pic>
        <p:nvPicPr>
          <p:cNvPr id="2" name="phonics slide 2">
            <a:hlinkClick r:id="" action="ppaction://media"/>
            <a:extLst>
              <a:ext uri="{FF2B5EF4-FFF2-40B4-BE49-F238E27FC236}">
                <a16:creationId xmlns:a16="http://schemas.microsoft.com/office/drawing/2014/main" id="{EFA4ECA4-5381-4A4B-B345-3DB9281BC8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52556" y="692696"/>
            <a:ext cx="609600" cy="609600"/>
          </a:xfrm>
          <a:prstGeom prst="rect">
            <a:avLst/>
          </a:prstGeom>
        </p:spPr>
      </p:pic>
    </p:spTree>
    <p:extLst>
      <p:ext uri="{BB962C8B-B14F-4D97-AF65-F5344CB8AC3E}">
        <p14:creationId xmlns:p14="http://schemas.microsoft.com/office/powerpoint/2010/main" val="1889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6528"/>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59632" y="2326181"/>
            <a:ext cx="6984776" cy="3416320"/>
          </a:xfrm>
          <a:prstGeom prst="rect">
            <a:avLst/>
          </a:prstGeom>
          <a:noFill/>
        </p:spPr>
        <p:txBody>
          <a:bodyPr wrap="square" rtlCol="0">
            <a:spAutoFit/>
          </a:bodyPr>
          <a:lstStyle/>
          <a:p>
            <a:r>
              <a:rPr lang="en-GB" sz="2400" dirty="0">
                <a:solidFill>
                  <a:schemeClr val="bg1"/>
                </a:solidFill>
                <a:latin typeface="SassoonPrimaryInfant"/>
                <a:ea typeface="Sassoon Infant Rg" panose="02000503030000020003" pitchFamily="2" charset="0"/>
              </a:rPr>
              <a:t>Play ‘I spy’ with sounds not the alphabet names</a:t>
            </a:r>
          </a:p>
          <a:p>
            <a:r>
              <a:rPr lang="en-GB" sz="2400" dirty="0">
                <a:solidFill>
                  <a:schemeClr val="bg1"/>
                </a:solidFill>
                <a:latin typeface="SassoonPrimaryInfant"/>
                <a:ea typeface="Sassoon Infant Rg" panose="02000503030000020003" pitchFamily="2" charset="0"/>
              </a:rPr>
              <a:t>Sing lots of nursery rhymes</a:t>
            </a:r>
          </a:p>
          <a:p>
            <a:r>
              <a:rPr lang="en-GB" sz="2400" dirty="0">
                <a:solidFill>
                  <a:schemeClr val="bg1"/>
                </a:solidFill>
                <a:latin typeface="SassoonPrimaryInfant"/>
                <a:ea typeface="Sassoon Infant Rg" panose="02000503030000020003" pitchFamily="2" charset="0"/>
              </a:rPr>
              <a:t>Choses stories that use alliteration</a:t>
            </a:r>
          </a:p>
          <a:p>
            <a:r>
              <a:rPr lang="en-GB" sz="2400" dirty="0">
                <a:solidFill>
                  <a:schemeClr val="bg1"/>
                </a:solidFill>
                <a:latin typeface="SassoonPrimaryInfant"/>
                <a:ea typeface="Sassoon Infant Rg" panose="02000503030000020003" pitchFamily="2" charset="0"/>
              </a:rPr>
              <a:t>Play pairs with words and pictures</a:t>
            </a:r>
          </a:p>
          <a:p>
            <a:r>
              <a:rPr lang="en-GB" sz="2400" dirty="0">
                <a:solidFill>
                  <a:schemeClr val="bg1"/>
                </a:solidFill>
                <a:latin typeface="SassoonPrimaryInfant"/>
                <a:ea typeface="Sassoon Infant Rg" panose="02000503030000020003" pitchFamily="2" charset="0"/>
              </a:rPr>
              <a:t>Play sound bingo games</a:t>
            </a:r>
          </a:p>
          <a:p>
            <a:r>
              <a:rPr lang="en-GB" sz="2400" dirty="0">
                <a:solidFill>
                  <a:schemeClr val="bg1"/>
                </a:solidFill>
                <a:latin typeface="SassoonPrimaryInfant"/>
                <a:ea typeface="Sassoon Infant Rg" panose="02000503030000020003" pitchFamily="2" charset="0"/>
              </a:rPr>
              <a:t>Play lots of party games like Musical statues</a:t>
            </a:r>
          </a:p>
          <a:p>
            <a:r>
              <a:rPr lang="en-GB" sz="2400" dirty="0">
                <a:solidFill>
                  <a:schemeClr val="bg1"/>
                </a:solidFill>
                <a:latin typeface="SassoonPrimaryInfant"/>
                <a:ea typeface="Sassoon Infant Rg" panose="02000503030000020003" pitchFamily="2" charset="0"/>
              </a:rPr>
              <a:t>Read lots of rhyming books</a:t>
            </a:r>
          </a:p>
          <a:p>
            <a:r>
              <a:rPr lang="en-GB" sz="2400" dirty="0">
                <a:solidFill>
                  <a:schemeClr val="bg1"/>
                </a:solidFill>
                <a:latin typeface="SassoonPrimaryInfant"/>
                <a:ea typeface="Sassoon Infant Rg" panose="02000503030000020003" pitchFamily="2" charset="0"/>
              </a:rPr>
              <a:t>Play the shopping bag game</a:t>
            </a:r>
          </a:p>
          <a:p>
            <a:r>
              <a:rPr lang="en-GB" sz="2400" dirty="0">
                <a:solidFill>
                  <a:schemeClr val="bg1"/>
                </a:solidFill>
                <a:latin typeface="SassoonPrimaryInfant"/>
                <a:ea typeface="Sassoon Infant Rg" panose="02000503030000020003" pitchFamily="2" charset="0"/>
              </a:rPr>
              <a:t>Rhyming cards</a:t>
            </a:r>
          </a:p>
        </p:txBody>
      </p:sp>
      <p:sp>
        <p:nvSpPr>
          <p:cNvPr id="2" name="TextBox 1">
            <a:extLst>
              <a:ext uri="{FF2B5EF4-FFF2-40B4-BE49-F238E27FC236}">
                <a16:creationId xmlns:a16="http://schemas.microsoft.com/office/drawing/2014/main" id="{85FCFE5D-B2F2-4B52-8174-BF98FBD6678C}"/>
              </a:ext>
            </a:extLst>
          </p:cNvPr>
          <p:cNvSpPr txBox="1"/>
          <p:nvPr/>
        </p:nvSpPr>
        <p:spPr>
          <a:xfrm>
            <a:off x="1403648" y="1175061"/>
            <a:ext cx="6192688" cy="707886"/>
          </a:xfrm>
          <a:prstGeom prst="rect">
            <a:avLst/>
          </a:prstGeom>
          <a:noFill/>
        </p:spPr>
        <p:txBody>
          <a:bodyPr wrap="square" rtlCol="0">
            <a:spAutoFit/>
          </a:bodyPr>
          <a:lstStyle/>
          <a:p>
            <a:pPr algn="ctr"/>
            <a:r>
              <a:rPr lang="en-US" sz="4000" u="sng" dirty="0">
                <a:solidFill>
                  <a:schemeClr val="bg1">
                    <a:lumMod val="95000"/>
                  </a:schemeClr>
                </a:solidFill>
                <a:latin typeface="SassoonPrimaryInfant"/>
              </a:rPr>
              <a:t>How can I help at home?</a:t>
            </a:r>
            <a:endParaRPr lang="en-GB" sz="4000" u="sng" dirty="0">
              <a:solidFill>
                <a:schemeClr val="bg1">
                  <a:lumMod val="95000"/>
                </a:schemeClr>
              </a:solidFill>
              <a:latin typeface="SassoonPrimaryInfant"/>
            </a:endParaRPr>
          </a:p>
        </p:txBody>
      </p:sp>
    </p:spTree>
    <p:extLst>
      <p:ext uri="{BB962C8B-B14F-4D97-AF65-F5344CB8AC3E}">
        <p14:creationId xmlns:p14="http://schemas.microsoft.com/office/powerpoint/2010/main" val="24655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640" y="467102"/>
            <a:ext cx="6192688" cy="2339102"/>
          </a:xfrm>
          <a:prstGeom prst="rect">
            <a:avLst/>
          </a:prstGeom>
          <a:noFill/>
        </p:spPr>
        <p:txBody>
          <a:bodyPr wrap="square" rtlCol="0">
            <a:spAutoFit/>
          </a:bodyPr>
          <a:lstStyle/>
          <a:p>
            <a:pPr algn="ctr"/>
            <a:r>
              <a:rPr lang="en-GB" sz="8000" dirty="0">
                <a:solidFill>
                  <a:schemeClr val="bg1"/>
                </a:solidFill>
                <a:latin typeface="SassoonPrimaryInfant" pitchFamily="2" charset="0"/>
              </a:rPr>
              <a:t>Jolly Phonics</a:t>
            </a:r>
          </a:p>
          <a:p>
            <a:pPr algn="ctr"/>
            <a:endParaRPr lang="en-GB" sz="6600" dirty="0">
              <a:solidFill>
                <a:schemeClr val="bg1"/>
              </a:solidFill>
              <a:latin typeface="SassoonPrimaryInfant" pitchFamily="2" charset="0"/>
            </a:endParaRPr>
          </a:p>
        </p:txBody>
      </p:sp>
      <p:pic>
        <p:nvPicPr>
          <p:cNvPr id="1026" name="Picture 2" descr="Image result for jolly ph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780" y="2060848"/>
            <a:ext cx="36724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4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5537" y="645796"/>
            <a:ext cx="7632848" cy="6093976"/>
          </a:xfrm>
          <a:prstGeom prst="rect">
            <a:avLst/>
          </a:prstGeom>
          <a:noFill/>
        </p:spPr>
        <p:txBody>
          <a:bodyPr wrap="square" rtlCol="0">
            <a:spAutoFit/>
          </a:bodyPr>
          <a:lstStyle/>
          <a:p>
            <a:pPr algn="ctr"/>
            <a:r>
              <a:rPr lang="en-GB" sz="4000" u="sng" dirty="0">
                <a:solidFill>
                  <a:schemeClr val="bg1"/>
                </a:solidFill>
                <a:latin typeface="SassoonPrimaryInfant" pitchFamily="2" charset="0"/>
              </a:rPr>
              <a:t>Jolly Phonics</a:t>
            </a:r>
          </a:p>
          <a:p>
            <a:pPr algn="ctr"/>
            <a:endParaRPr lang="en-GB" sz="2000" dirty="0">
              <a:solidFill>
                <a:schemeClr val="bg1"/>
              </a:solidFill>
              <a:latin typeface="SassoonPrimaryInfant" pitchFamily="2" charset="0"/>
            </a:endParaRPr>
          </a:p>
          <a:p>
            <a:r>
              <a:rPr lang="en-GB" sz="3000" dirty="0">
                <a:solidFill>
                  <a:schemeClr val="bg1"/>
                </a:solidFill>
                <a:latin typeface="SassoonPrimaryInfant" pitchFamily="2" charset="0"/>
              </a:rPr>
              <a:t>Kinaesthetic and ‘fun’ approach to learning letter sounds.</a:t>
            </a:r>
          </a:p>
          <a:p>
            <a:endParaRPr lang="en-GB" sz="3000" dirty="0">
              <a:solidFill>
                <a:schemeClr val="bg1"/>
              </a:solidFill>
              <a:latin typeface="SassoonPrimaryInfant" pitchFamily="2" charset="0"/>
            </a:endParaRPr>
          </a:p>
          <a:p>
            <a:r>
              <a:rPr lang="en-GB" sz="3000" dirty="0">
                <a:solidFill>
                  <a:schemeClr val="bg1"/>
                </a:solidFill>
                <a:latin typeface="SassoonPrimaryInfant" pitchFamily="2" charset="0"/>
              </a:rPr>
              <a:t>Each sound has a ‘jolly jingle’ and an action</a:t>
            </a:r>
          </a:p>
          <a:p>
            <a:endParaRPr lang="en-GB" sz="3000" dirty="0">
              <a:solidFill>
                <a:schemeClr val="bg1"/>
              </a:solidFill>
              <a:latin typeface="SassoonPrimaryInfant" pitchFamily="2" charset="0"/>
            </a:endParaRPr>
          </a:p>
          <a:p>
            <a:endParaRPr lang="en-GB" sz="3000" dirty="0">
              <a:solidFill>
                <a:schemeClr val="bg1"/>
              </a:solidFill>
              <a:latin typeface="SassoonPrimaryInfant" pitchFamily="2" charset="0"/>
            </a:endParaRPr>
          </a:p>
          <a:p>
            <a:pPr algn="r"/>
            <a:r>
              <a:rPr lang="en-GB" sz="2800" dirty="0">
                <a:solidFill>
                  <a:srgbClr val="FF0000"/>
                </a:solidFill>
                <a:latin typeface="SassoonPrimaryInfant" pitchFamily="2" charset="0"/>
                <a:hlinkClick r:id="rId4"/>
              </a:rPr>
              <a:t>https://www.youtube.com/watch?v=QqnqwzqWAHk</a:t>
            </a:r>
            <a:endParaRPr lang="en-GB" sz="2800" dirty="0">
              <a:solidFill>
                <a:srgbClr val="FF0000"/>
              </a:solidFill>
              <a:latin typeface="SassoonPrimaryInfant" pitchFamily="2" charset="0"/>
            </a:endParaRPr>
          </a:p>
          <a:p>
            <a:pPr algn="r"/>
            <a:endParaRPr lang="en-GB" sz="2800" dirty="0">
              <a:solidFill>
                <a:srgbClr val="FF0000"/>
              </a:solidFill>
              <a:latin typeface="SassoonPrimaryInfant" pitchFamily="2" charset="0"/>
            </a:endParaRPr>
          </a:p>
          <a:p>
            <a:pPr algn="ctr"/>
            <a:endParaRPr lang="en-GB" sz="6600" dirty="0">
              <a:solidFill>
                <a:schemeClr val="bg1"/>
              </a:solidFill>
              <a:latin typeface="SassoonPrimaryInfant" pitchFamily="2" charset="0"/>
            </a:endParaRPr>
          </a:p>
        </p:txBody>
      </p:sp>
      <p:pic>
        <p:nvPicPr>
          <p:cNvPr id="3074" name="Picture 2" descr="Image result for jolly phon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235" y="3662006"/>
            <a:ext cx="3323862" cy="249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1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39652" y="692696"/>
            <a:ext cx="6192688" cy="4370427"/>
          </a:xfrm>
          <a:prstGeom prst="rect">
            <a:avLst/>
          </a:prstGeom>
          <a:noFill/>
        </p:spPr>
        <p:txBody>
          <a:bodyPr wrap="square" rtlCol="0">
            <a:spAutoFit/>
          </a:bodyPr>
          <a:lstStyle/>
          <a:p>
            <a:pPr algn="ctr"/>
            <a:r>
              <a:rPr lang="en-GB" sz="8000" dirty="0">
                <a:solidFill>
                  <a:schemeClr val="bg1"/>
                </a:solidFill>
                <a:latin typeface="SassoonPrimaryInfant" pitchFamily="2" charset="0"/>
              </a:rPr>
              <a:t>Sounds Write</a:t>
            </a:r>
          </a:p>
          <a:p>
            <a:pPr algn="ctr"/>
            <a:endParaRPr lang="en-GB" sz="6600" dirty="0">
              <a:solidFill>
                <a:schemeClr val="bg1"/>
              </a:solidFill>
              <a:latin typeface="SassoonPrimaryInfant" pitchFamily="2" charset="0"/>
            </a:endParaRPr>
          </a:p>
          <a:p>
            <a:pPr algn="ctr"/>
            <a:r>
              <a:rPr lang="en-GB" sz="6600" dirty="0">
                <a:solidFill>
                  <a:schemeClr val="bg1"/>
                </a:solidFill>
                <a:latin typeface="SassoonPrimaryInfant" pitchFamily="2" charset="0"/>
              </a:rPr>
              <a:t>Our Phonics Programme</a:t>
            </a:r>
          </a:p>
        </p:txBody>
      </p:sp>
      <p:pic>
        <p:nvPicPr>
          <p:cNvPr id="1029" name="Picture 5" descr="C:\Users\staff29.OXHEY\AppData\Local\Microsoft\Windows\Temporary Internet Files\Content.IE5\TD7S82LU\rainbow[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298" y="1833780"/>
            <a:ext cx="2035396" cy="101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5932" y="720938"/>
            <a:ext cx="7560484" cy="9140964"/>
          </a:xfrm>
          <a:prstGeom prst="rect">
            <a:avLst/>
          </a:prstGeom>
          <a:noFill/>
        </p:spPr>
        <p:txBody>
          <a:bodyPr wrap="square" rtlCol="0">
            <a:spAutoFit/>
          </a:bodyPr>
          <a:lstStyle/>
          <a:p>
            <a:pPr algn="ctr"/>
            <a:r>
              <a:rPr lang="en-GB" sz="4400" u="sng" dirty="0">
                <a:solidFill>
                  <a:schemeClr val="bg1"/>
                </a:solidFill>
                <a:latin typeface="SassoonPrimaryInfant" pitchFamily="2" charset="0"/>
              </a:rPr>
              <a:t>Why Sounds Write?</a:t>
            </a:r>
          </a:p>
          <a:p>
            <a:pPr marL="457200" indent="-457200">
              <a:buFont typeface="Arial" panose="020B0604020202020204" pitchFamily="34" charset="0"/>
              <a:buChar char="•"/>
            </a:pPr>
            <a:r>
              <a:rPr lang="en-GB" sz="2800" dirty="0">
                <a:solidFill>
                  <a:schemeClr val="bg1"/>
                </a:solidFill>
                <a:latin typeface="SassoonPrimaryInfant" pitchFamily="2" charset="0"/>
              </a:rPr>
              <a:t>Sounds write is a systematic phonics programme that runs from EYFS to Y2 and beyond (if needed).</a:t>
            </a:r>
          </a:p>
          <a:p>
            <a:endParaRPr lang="en-GB" sz="2800" dirty="0">
              <a:solidFill>
                <a:schemeClr val="bg1"/>
              </a:solidFill>
              <a:latin typeface="SassoonPrimaryInfant" pitchFamily="2" charset="0"/>
            </a:endParaRPr>
          </a:p>
          <a:p>
            <a:pPr marL="457200" indent="-457200">
              <a:buFont typeface="Arial" panose="020B0604020202020204" pitchFamily="34" charset="0"/>
              <a:buChar char="•"/>
            </a:pPr>
            <a:r>
              <a:rPr lang="en-GB" sz="2800" dirty="0">
                <a:solidFill>
                  <a:schemeClr val="bg1"/>
                </a:solidFill>
                <a:latin typeface="SassoonPrimaryInfant" pitchFamily="2" charset="0"/>
              </a:rPr>
              <a:t>It teaches the three essential skills of segmenting, blending and phoneme manipulation needed for reading and spelling on a daily basis until all children achieve the automaticity that underlines the fluency of every successful reader.  </a:t>
            </a:r>
            <a:endParaRPr lang="en-GB" sz="4400" u="sng" dirty="0">
              <a:solidFill>
                <a:schemeClr val="bg1"/>
              </a:solidFill>
              <a:latin typeface="SassoonPrimaryInfant" pitchFamily="2" charset="0"/>
            </a:endParaRPr>
          </a:p>
          <a:p>
            <a:pPr algn="ctr"/>
            <a:endParaRPr lang="en-GB" sz="4400" u="sng" dirty="0">
              <a:solidFill>
                <a:schemeClr val="bg1"/>
              </a:solidFill>
              <a:latin typeface="SassoonPrimaryInfant" pitchFamily="2" charset="0"/>
            </a:endParaRPr>
          </a:p>
          <a:p>
            <a:pPr algn="ctr"/>
            <a:endParaRPr lang="en-GB" sz="4400" u="sng" dirty="0">
              <a:solidFill>
                <a:schemeClr val="bg1"/>
              </a:solidFill>
              <a:latin typeface="SassoonPrimaryInfant" pitchFamily="2" charset="0"/>
            </a:endParaRPr>
          </a:p>
          <a:p>
            <a:pPr algn="ctr"/>
            <a:endParaRPr lang="en-GB" sz="4400" u="sng" dirty="0">
              <a:solidFill>
                <a:schemeClr val="bg1"/>
              </a:solidFill>
              <a:latin typeface="SassoonPrimaryInfant" pitchFamily="2" charset="0"/>
            </a:endParaRPr>
          </a:p>
          <a:p>
            <a:pPr algn="ctr"/>
            <a:endParaRPr lang="en-GB" sz="4400" u="sng" dirty="0">
              <a:solidFill>
                <a:schemeClr val="bg1"/>
              </a:solidFill>
              <a:latin typeface="SassoonPrimaryInfant" pitchFamily="2" charset="0"/>
            </a:endParaRPr>
          </a:p>
          <a:p>
            <a:pPr algn="ctr"/>
            <a:endParaRPr lang="en-GB" sz="4400" u="sng" dirty="0">
              <a:solidFill>
                <a:schemeClr val="bg1"/>
              </a:solidFill>
              <a:latin typeface="SassoonPrimaryInfant" pitchFamily="2" charset="0"/>
            </a:endParaRPr>
          </a:p>
          <a:p>
            <a:pPr algn="ctr"/>
            <a:endParaRPr lang="en-GB" sz="4400" u="sng" dirty="0">
              <a:solidFill>
                <a:schemeClr val="bg1"/>
              </a:solidFill>
              <a:latin typeface="SassoonPrimaryInfant" pitchFamily="2" charset="0"/>
            </a:endParaRPr>
          </a:p>
        </p:txBody>
      </p:sp>
    </p:spTree>
    <p:extLst>
      <p:ext uri="{BB962C8B-B14F-4D97-AF65-F5344CB8AC3E}">
        <p14:creationId xmlns:p14="http://schemas.microsoft.com/office/powerpoint/2010/main" val="87246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What is Sounds Write?</a:t>
            </a:r>
          </a:p>
        </p:txBody>
      </p:sp>
      <p:sp>
        <p:nvSpPr>
          <p:cNvPr id="2" name="TextBox 1"/>
          <p:cNvSpPr txBox="1"/>
          <p:nvPr/>
        </p:nvSpPr>
        <p:spPr>
          <a:xfrm>
            <a:off x="755932" y="1509464"/>
            <a:ext cx="7344816" cy="507831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A phonics programme which focuses on pure sound and encourages blending and segmenting of words from the very beginning.</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No sound is taught in isolation – children learn a number of sounds at the same time:</a:t>
            </a:r>
          </a:p>
          <a:p>
            <a:pPr>
              <a:lnSpc>
                <a:spcPct val="150000"/>
              </a:lnSpc>
            </a:pPr>
            <a:r>
              <a:rPr lang="en-GB" dirty="0">
                <a:solidFill>
                  <a:schemeClr val="bg1"/>
                </a:solidFill>
                <a:latin typeface="SassoonPrimaryInfant" pitchFamily="2" charset="0"/>
              </a:rPr>
              <a:t>e.g. </a:t>
            </a:r>
            <a:r>
              <a:rPr lang="en-GB" sz="5400" dirty="0">
                <a:solidFill>
                  <a:schemeClr val="bg1"/>
                </a:solidFill>
                <a:latin typeface="SassoonPrimaryInfant" pitchFamily="2" charset="0"/>
              </a:rPr>
              <a:t>      a   i    m   s   t</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Children will then build words using these sounds by listening, repeating and writing in </a:t>
            </a:r>
            <a:r>
              <a:rPr lang="en-GB" b="1" u="sng" dirty="0">
                <a:solidFill>
                  <a:schemeClr val="bg1"/>
                </a:solidFill>
                <a:latin typeface="SassoonPrimaryInfant" pitchFamily="2" charset="0"/>
              </a:rPr>
              <a:t>every</a:t>
            </a:r>
            <a:r>
              <a:rPr lang="en-GB" dirty="0">
                <a:solidFill>
                  <a:schemeClr val="bg1"/>
                </a:solidFill>
                <a:latin typeface="SassoonPrimaryInfant" pitchFamily="2" charset="0"/>
              </a:rPr>
              <a:t> session.</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am, at, as, </a:t>
            </a:r>
            <a:r>
              <a:rPr lang="en-GB" dirty="0" err="1">
                <a:solidFill>
                  <a:schemeClr val="bg1"/>
                </a:solidFill>
                <a:latin typeface="SassoonPrimaryInfant" pitchFamily="2" charset="0"/>
              </a:rPr>
              <a:t>sam</a:t>
            </a:r>
            <a:r>
              <a:rPr lang="en-GB" dirty="0">
                <a:solidFill>
                  <a:schemeClr val="bg1"/>
                </a:solidFill>
                <a:latin typeface="SassoonPrimaryInfant" pitchFamily="2" charset="0"/>
              </a:rPr>
              <a:t>, sat, sit, pat, pam, pit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pPr marL="285750" indent="-285750">
              <a:buFont typeface="Courier New" panose="02070309020205020404" pitchFamily="49" charset="0"/>
              <a:buChar char="o"/>
            </a:pPr>
            <a:endParaRPr lang="en-GB" dirty="0">
              <a:solidFill>
                <a:schemeClr val="bg1"/>
              </a:solidFill>
              <a:latin typeface="SassoonPrimaryInfant" pitchFamily="2" charset="0"/>
            </a:endParaRPr>
          </a:p>
        </p:txBody>
      </p:sp>
    </p:spTree>
    <p:extLst>
      <p:ext uri="{BB962C8B-B14F-4D97-AF65-F5344CB8AC3E}">
        <p14:creationId xmlns:p14="http://schemas.microsoft.com/office/powerpoint/2010/main" val="37237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1100</Words>
  <Application>Microsoft Office PowerPoint</Application>
  <PresentationFormat>On-screen Show (4:3)</PresentationFormat>
  <Paragraphs>151</Paragraphs>
  <Slides>21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Sassoon Infant Rg</vt:lpstr>
      <vt:lpstr>SassoonPrimaryInfant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staff29</dc:creator>
  <cp:lastModifiedBy>Victoria Christie</cp:lastModifiedBy>
  <cp:revision>52</cp:revision>
  <dcterms:created xsi:type="dcterms:W3CDTF">2016-09-20T10:17:16Z</dcterms:created>
  <dcterms:modified xsi:type="dcterms:W3CDTF">2022-09-21T20:55:08Z</dcterms:modified>
</cp:coreProperties>
</file>