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16"/>
  </p:notesMasterIdLst>
  <p:sldIdLst>
    <p:sldId id="256" r:id="rId2"/>
    <p:sldId id="259" r:id="rId3"/>
    <p:sldId id="289" r:id="rId4"/>
    <p:sldId id="290" r:id="rId5"/>
    <p:sldId id="291" r:id="rId6"/>
    <p:sldId id="292" r:id="rId7"/>
    <p:sldId id="293" r:id="rId8"/>
    <p:sldId id="296" r:id="rId9"/>
    <p:sldId id="297" r:id="rId10"/>
    <p:sldId id="298" r:id="rId11"/>
    <p:sldId id="299" r:id="rId12"/>
    <p:sldId id="300" r:id="rId13"/>
    <p:sldId id="301" r:id="rId14"/>
    <p:sldId id="302" r:id="rId15"/>
  </p:sldIdLst>
  <p:sldSz cx="9144000" cy="5143500" type="screen16x9"/>
  <p:notesSz cx="6858000" cy="9144000"/>
  <p:embeddedFontLst>
    <p:embeddedFont>
      <p:font typeface="Nunito" pitchFamily="2" charset="0"/>
      <p:regular r:id="rId17"/>
      <p:bold r:id="rId18"/>
      <p:italic r:id="rId19"/>
      <p:boldItalic r:id="rId20"/>
    </p:embeddedFont>
    <p:embeddedFont>
      <p:font typeface="SassoonPrimaryInfant" panose="020B0604020202020204"/>
      <p:regular r:id="rId21"/>
      <p:bold r:id="rId22"/>
    </p:embeddedFont>
    <p:embeddedFont>
      <p:font typeface="Trebuchet MS" panose="020B0603020202020204" pitchFamily="34" charset="0"/>
      <p:regular r:id="rId23"/>
      <p:bold r:id="rId24"/>
      <p:italic r:id="rId25"/>
      <p:boldItalic r:id="rId26"/>
    </p:embeddedFont>
    <p:embeddedFont>
      <p:font typeface="Wingdings 3" panose="05040102010807070707" pitchFamily="18" charset="2"/>
      <p:regular r:id="rId2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593"/>
    <a:srgbClr val="64A0FC"/>
    <a:srgbClr val="277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24" autoAdjust="0"/>
    <p:restoredTop sz="78912" autoAdjust="0"/>
  </p:normalViewPr>
  <p:slideViewPr>
    <p:cSldViewPr snapToGrid="0">
      <p:cViewPr varScale="1">
        <p:scale>
          <a:sx n="74" d="100"/>
          <a:sy n="74" d="100"/>
        </p:scale>
        <p:origin x="133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3bc65d59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3bc65d59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8270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49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5669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252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251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994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tabLst/>
              <a:defRPr/>
            </a:pPr>
            <a:endParaRPr lang="en-GB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7484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en-GB" dirty="0"/>
          </a:p>
          <a:p>
            <a:pPr marL="15875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45996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 panose="020B0604020202020204" pitchFamily="34" charset="0"/>
              <a:buChar char="•"/>
              <a:tabLst/>
              <a:defRPr/>
            </a:pPr>
            <a:endParaRPr lang="en-GB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86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1390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691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98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Children need experience of using concrete manipulatives such as counters or multilink cubes and pictorial representations of objects, forming arrays.</a:t>
            </a:r>
          </a:p>
        </p:txBody>
      </p:sp>
    </p:spTree>
    <p:extLst>
      <p:ext uri="{BB962C8B-B14F-4D97-AF65-F5344CB8AC3E}">
        <p14:creationId xmlns:p14="http://schemas.microsoft.com/office/powerpoint/2010/main" val="1929953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0"/>
            <a:ext cx="5825202" cy="1234727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5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3048095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34801683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52800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0" name="TextBox 19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050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953005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48991"/>
            <a:ext cx="6447501" cy="1946595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91476391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317575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741498856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75695467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457200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457200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237144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3">
  <p:cSld name="Title slide 3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latin typeface="+mn-lt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09" name="Google Shape;109;p2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>
                <a:latin typeface="+mn-l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 dirty="0"/>
          </a:p>
        </p:txBody>
      </p:sp>
      <p:sp>
        <p:nvSpPr>
          <p:cNvPr id="110" name="Google Shape;11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09370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217850" y="207250"/>
            <a:ext cx="8520600" cy="4347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latin typeface="+mn-l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 dirty="0"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311700" y="739302"/>
            <a:ext cx="8520600" cy="382957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Font typeface="Nunito"/>
              <a:buChar char="●"/>
              <a:defRPr sz="1600">
                <a:solidFill>
                  <a:schemeClr val="tx1"/>
                </a:solidFill>
                <a:latin typeface="+mn-lt"/>
                <a:ea typeface="Nunito"/>
                <a:cs typeface="Nunito"/>
                <a:sym typeface="Nunito"/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Font typeface="Nunito"/>
              <a:buChar char="○"/>
              <a:defRPr>
                <a:latin typeface="Nunito"/>
                <a:ea typeface="Nunito"/>
                <a:cs typeface="Nunito"/>
                <a:sym typeface="Nunito"/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Font typeface="Nunito"/>
              <a:buChar char="●"/>
              <a:defRPr>
                <a:latin typeface="Nunito"/>
                <a:ea typeface="Nunito"/>
                <a:cs typeface="Nunito"/>
                <a:sym typeface="Nunito"/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Font typeface="Nunito"/>
              <a:buChar char="○"/>
              <a:defRPr>
                <a:latin typeface="Nunito"/>
                <a:ea typeface="Nunito"/>
                <a:cs typeface="Nunito"/>
                <a:sym typeface="Nunito"/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Font typeface="Nunito"/>
              <a:buChar char="■"/>
              <a:defRPr>
                <a:latin typeface="Nunito"/>
                <a:ea typeface="Nunito"/>
                <a:cs typeface="Nunito"/>
                <a:sym typeface="Nunito"/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Font typeface="Nunito"/>
              <a:buChar char="●"/>
              <a:defRPr>
                <a:latin typeface="Nunito"/>
                <a:ea typeface="Nunito"/>
                <a:cs typeface="Nunito"/>
                <a:sym typeface="Nunito"/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Font typeface="Nunito"/>
              <a:buChar char="○"/>
              <a:defRPr>
                <a:latin typeface="Nunito"/>
                <a:ea typeface="Nunito"/>
                <a:cs typeface="Nunito"/>
                <a:sym typeface="Nunito"/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Font typeface="Nunito"/>
              <a:buChar char="■"/>
              <a:defRPr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 dirty="0"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latin typeface="+mn-lt"/>
              </a:defRPr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4785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5232358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025651"/>
            <a:ext cx="6447501" cy="1369936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3934583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2"/>
            <a:ext cx="3138026" cy="29105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2"/>
            <a:ext cx="3138026" cy="29105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80227275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1620737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052934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7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052934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85904079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9579459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46179052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3"/>
            <a:ext cx="2890896" cy="958850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3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2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797" indent="0">
              <a:buNone/>
              <a:defRPr sz="1050"/>
            </a:lvl2pPr>
            <a:lvl3pPr marL="685595" indent="0">
              <a:buNone/>
              <a:defRPr sz="900"/>
            </a:lvl3pPr>
            <a:lvl4pPr marL="1028392" indent="0">
              <a:buNone/>
              <a:defRPr sz="750"/>
            </a:lvl4pPr>
            <a:lvl5pPr marL="1371188" indent="0">
              <a:buNone/>
              <a:defRPr sz="750"/>
            </a:lvl5pPr>
            <a:lvl6pPr marL="1713986" indent="0">
              <a:buNone/>
              <a:defRPr sz="750"/>
            </a:lvl6pPr>
            <a:lvl7pPr marL="2056783" indent="0">
              <a:buNone/>
              <a:defRPr sz="750"/>
            </a:lvl7pPr>
            <a:lvl8pPr marL="2399580" indent="0">
              <a:buNone/>
              <a:defRPr sz="750"/>
            </a:lvl8pPr>
            <a:lvl9pPr marL="274237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40571917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0"/>
            <a:ext cx="644750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457200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41618896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1620442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2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4531022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2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94280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5" r:id="rId15"/>
    <p:sldLayoutId id="2147483686" r:id="rId16"/>
    <p:sldLayoutId id="2147483687" r:id="rId17"/>
    <p:sldLayoutId id="2147483688" r:id="rId18"/>
  </p:sldLayoutIdLst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ftr="0" dt="0"/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4989"/>
        </a:solidFill>
        <a:effectLst/>
      </p:bgPr>
    </p:bg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3"/>
          <p:cNvSpPr txBox="1">
            <a:spLocks noGrp="1"/>
          </p:cNvSpPr>
          <p:nvPr>
            <p:ph type="ctrTitle"/>
          </p:nvPr>
        </p:nvSpPr>
        <p:spPr>
          <a:xfrm>
            <a:off x="311700" y="2836624"/>
            <a:ext cx="8520600" cy="111625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+mj-lt"/>
                <a:ea typeface="Arial"/>
                <a:cs typeface="Arial"/>
                <a:sym typeface="Arial"/>
              </a:rPr>
              <a:t>Year 4 Multiplication Tables Check</a:t>
            </a:r>
            <a:endParaRPr sz="3200" dirty="0">
              <a:solidFill>
                <a:schemeClr val="bg1"/>
              </a:solidFill>
              <a:latin typeface="+mj-lt"/>
              <a:ea typeface="Nunito Sans Light"/>
              <a:cs typeface="Nunito Sans Light"/>
              <a:sym typeface="Nunito Sans Ligh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14F17-690C-411B-9169-0BF589274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Repeated addition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C2A161-1CD3-4248-9253-2E01A70FF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3"/>
            <a:ext cx="8520600" cy="434776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/>
              <a:t>Knowing that 2 x 4 is the same as 2 + 2 + 2 + 2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9547B5-8C56-45DF-8601-C986A34CD9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  <p:pic>
        <p:nvPicPr>
          <p:cNvPr id="2052" name="Picture 4" descr="A picture containing drawing, plate, food&#10;&#10;Description automatically generated">
            <a:extLst>
              <a:ext uri="{FF2B5EF4-FFF2-40B4-BE49-F238E27FC236}">
                <a16:creationId xmlns:a16="http://schemas.microsoft.com/office/drawing/2014/main" id="{D1ED755D-349D-4C7D-B712-21AB80881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66" y="1755267"/>
            <a:ext cx="1004316" cy="90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A picture containing drawing, plate, food&#10;&#10;Description automatically generated">
            <a:extLst>
              <a:ext uri="{FF2B5EF4-FFF2-40B4-BE49-F238E27FC236}">
                <a16:creationId xmlns:a16="http://schemas.microsoft.com/office/drawing/2014/main" id="{6D89FEE5-C1FE-40B7-95AE-8824D6770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142" y="1755267"/>
            <a:ext cx="1004316" cy="90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A picture containing drawing, plate, food&#10;&#10;Description automatically generated">
            <a:extLst>
              <a:ext uri="{FF2B5EF4-FFF2-40B4-BE49-F238E27FC236}">
                <a16:creationId xmlns:a16="http://schemas.microsoft.com/office/drawing/2014/main" id="{B41DFA15-0680-476D-BF99-CE8EFDCB3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66" y="2659151"/>
            <a:ext cx="1004316" cy="90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A picture containing drawing, plate, food&#10;&#10;Description automatically generated">
            <a:extLst>
              <a:ext uri="{FF2B5EF4-FFF2-40B4-BE49-F238E27FC236}">
                <a16:creationId xmlns:a16="http://schemas.microsoft.com/office/drawing/2014/main" id="{74CC3544-07A9-4AE1-B0D1-58A6C50BEA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142" y="2659151"/>
            <a:ext cx="1004316" cy="903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A55EDE7-E012-45DB-892B-8F309F80DB2A}"/>
              </a:ext>
            </a:extLst>
          </p:cNvPr>
          <p:cNvSpPr txBox="1">
            <a:spLocks/>
          </p:cNvSpPr>
          <p:nvPr/>
        </p:nvSpPr>
        <p:spPr>
          <a:xfrm>
            <a:off x="704934" y="3534242"/>
            <a:ext cx="3054012" cy="43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  <a:defRPr sz="1600" b="0" i="0" u="none" strike="noStrike" cap="none">
                <a:solidFill>
                  <a:schemeClr val="tx1"/>
                </a:solidFill>
                <a:latin typeface="+mn-lt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 SemiBold"/>
              <a:buChar char="■"/>
              <a:defRPr sz="1400" b="0" i="0" u="none" strike="noStrike" cap="none">
                <a:solidFill>
                  <a:schemeClr val="dk2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■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Nunito"/>
              <a:buChar char="■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114300" indent="0" algn="ctr">
              <a:buFont typeface="Nunito"/>
              <a:buNone/>
            </a:pPr>
            <a:r>
              <a:rPr lang="en-US" dirty="0"/>
              <a:t>2 + 2 + 2 + 2 = ?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6EA52FF-2409-4772-BF58-DFF5DA4522B2}"/>
              </a:ext>
            </a:extLst>
          </p:cNvPr>
          <p:cNvGrpSpPr/>
          <p:nvPr/>
        </p:nvGrpSpPr>
        <p:grpSpPr>
          <a:xfrm>
            <a:off x="4368765" y="1755267"/>
            <a:ext cx="3394900" cy="1594084"/>
            <a:chOff x="5066349" y="1455020"/>
            <a:chExt cx="3394900" cy="1594084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3C24B2B3-1E35-472A-8282-F20F15A35ED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6349" y="1455020"/>
              <a:ext cx="761428" cy="761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6">
              <a:extLst>
                <a:ext uri="{FF2B5EF4-FFF2-40B4-BE49-F238E27FC236}">
                  <a16:creationId xmlns:a16="http://schemas.microsoft.com/office/drawing/2014/main" id="{B6BC26A6-0C11-4FC2-8C54-E1AE5579FF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4173" y="1455020"/>
              <a:ext cx="761428" cy="761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>
              <a:extLst>
                <a:ext uri="{FF2B5EF4-FFF2-40B4-BE49-F238E27FC236}">
                  <a16:creationId xmlns:a16="http://schemas.microsoft.com/office/drawing/2014/main" id="{5C8B27DC-8007-4864-9F0A-E6963C6BCE5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1997" y="1455020"/>
              <a:ext cx="761428" cy="761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>
              <a:extLst>
                <a:ext uri="{FF2B5EF4-FFF2-40B4-BE49-F238E27FC236}">
                  <a16:creationId xmlns:a16="http://schemas.microsoft.com/office/drawing/2014/main" id="{36D9DD71-54C9-4234-8881-873D127324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9821" y="1455020"/>
              <a:ext cx="761428" cy="761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6">
              <a:extLst>
                <a:ext uri="{FF2B5EF4-FFF2-40B4-BE49-F238E27FC236}">
                  <a16:creationId xmlns:a16="http://schemas.microsoft.com/office/drawing/2014/main" id="{3E2F0975-66B4-4CE2-B1DD-E194C3D49F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6349" y="2287676"/>
              <a:ext cx="761428" cy="761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6">
              <a:extLst>
                <a:ext uri="{FF2B5EF4-FFF2-40B4-BE49-F238E27FC236}">
                  <a16:creationId xmlns:a16="http://schemas.microsoft.com/office/drawing/2014/main" id="{B9055130-1667-449B-8BB5-D9C605FA4E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4173" y="2287676"/>
              <a:ext cx="761428" cy="761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>
              <a:extLst>
                <a:ext uri="{FF2B5EF4-FFF2-40B4-BE49-F238E27FC236}">
                  <a16:creationId xmlns:a16="http://schemas.microsoft.com/office/drawing/2014/main" id="{34FB13CE-A4A1-4271-AE53-BC37F4C711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21997" y="2287676"/>
              <a:ext cx="761428" cy="761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>
              <a:extLst>
                <a:ext uri="{FF2B5EF4-FFF2-40B4-BE49-F238E27FC236}">
                  <a16:creationId xmlns:a16="http://schemas.microsoft.com/office/drawing/2014/main" id="{1EBB9447-67A7-497B-83F0-854D70AD9F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99821" y="2287676"/>
              <a:ext cx="761428" cy="7614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AFE84254-1F99-45C7-B4F7-38707AEBBCD5}"/>
              </a:ext>
            </a:extLst>
          </p:cNvPr>
          <p:cNvSpPr txBox="1">
            <a:spLocks/>
          </p:cNvSpPr>
          <p:nvPr/>
        </p:nvSpPr>
        <p:spPr>
          <a:xfrm>
            <a:off x="4368765" y="3524006"/>
            <a:ext cx="3394900" cy="43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  <a:defRPr sz="1600" b="0" i="0" u="none" strike="noStrike" cap="none">
                <a:solidFill>
                  <a:schemeClr val="tx1"/>
                </a:solidFill>
                <a:latin typeface="+mn-lt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 SemiBold"/>
              <a:buChar char="■"/>
              <a:defRPr sz="1400" b="0" i="0" u="none" strike="noStrike" cap="none">
                <a:solidFill>
                  <a:schemeClr val="dk2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■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Nunito"/>
              <a:buChar char="■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114300" indent="0" algn="ctr">
              <a:buFont typeface="Nunito"/>
              <a:buNone/>
            </a:pPr>
            <a:r>
              <a:rPr lang="en-US" dirty="0"/>
              <a:t>2 x 4 = ?</a:t>
            </a:r>
          </a:p>
        </p:txBody>
      </p:sp>
    </p:spTree>
    <p:extLst>
      <p:ext uri="{BB962C8B-B14F-4D97-AF65-F5344CB8AC3E}">
        <p14:creationId xmlns:p14="http://schemas.microsoft.com/office/powerpoint/2010/main" val="1710367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05D4D-395E-4537-9264-7461C3B5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Multiplication is commutative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8F600-15BD-41AF-8C84-8AB3A87F44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3"/>
            <a:ext cx="7154329" cy="1260186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/>
              <a:t>3 x 2 is the same as 2 x 3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Children need to understand that multiplication can be completed in any order to produce the same answer. Sometimes this link needs to be made explicit.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968F3-1803-4F87-AB5D-31F1733CA9C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11</a:t>
            </a:fld>
            <a:endParaRPr lang="en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D8A78F91-41D2-4A20-A01A-4B4B3AEFBE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32" y="2270284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02C3A048-D1C3-4711-A37E-25AC1EA937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32" y="3004741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8BAD499E-313E-475C-9DF1-A4548F9C0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32" y="2272459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9C133C5-968E-41D0-B56F-D9DE00D2B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32" y="3004741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D815A357-9E98-4238-962A-4E4169DBC0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32" y="2270284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39415FC2-F1C2-4F2F-8C47-1A47E18332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332" y="3004741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C1F6AF74-DE5A-48F9-A8E2-92D21B8383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172" y="2270284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E6CD9CA5-5C63-471D-97CC-504D776DE7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172" y="2955211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5062EC5E-5F57-49DB-A788-0BA443C21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3172" y="3640138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B0635747-77D6-45D5-A341-C4E79C9210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076" y="2270284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>
            <a:extLst>
              <a:ext uri="{FF2B5EF4-FFF2-40B4-BE49-F238E27FC236}">
                <a16:creationId xmlns:a16="http://schemas.microsoft.com/office/drawing/2014/main" id="{5FE28C4B-8B19-4A21-9B8C-6177400135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076" y="2955211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>
            <a:extLst>
              <a:ext uri="{FF2B5EF4-FFF2-40B4-BE49-F238E27FC236}">
                <a16:creationId xmlns:a16="http://schemas.microsoft.com/office/drawing/2014/main" id="{64A62770-7497-4C2A-B6AE-B94E471F54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076" y="3640138"/>
            <a:ext cx="602932" cy="6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39C81E3-B844-4BC0-B611-EE4D44F539B1}"/>
              </a:ext>
            </a:extLst>
          </p:cNvPr>
          <p:cNvSpPr txBox="1">
            <a:spLocks/>
          </p:cNvSpPr>
          <p:nvPr/>
        </p:nvSpPr>
        <p:spPr>
          <a:xfrm>
            <a:off x="311700" y="3758327"/>
            <a:ext cx="3382476" cy="44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  <a:defRPr sz="1600" b="0" i="0" u="none" strike="noStrike" cap="none">
                <a:solidFill>
                  <a:schemeClr val="tx1"/>
                </a:solidFill>
                <a:latin typeface="+mn-lt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 SemiBold"/>
              <a:buChar char="■"/>
              <a:defRPr sz="1400" b="0" i="0" u="none" strike="noStrike" cap="none">
                <a:solidFill>
                  <a:schemeClr val="dk2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■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Nunito"/>
              <a:buChar char="■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114300" indent="0" algn="ctr">
              <a:buFont typeface="Nunito"/>
              <a:buNone/>
            </a:pPr>
            <a:r>
              <a:rPr lang="en-US" dirty="0"/>
              <a:t>3 lots of 2 = 6</a:t>
            </a:r>
            <a:endParaRPr lang="en-GB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AB1C3563-D9A6-4097-924D-A2187493A236}"/>
              </a:ext>
            </a:extLst>
          </p:cNvPr>
          <p:cNvSpPr txBox="1">
            <a:spLocks/>
          </p:cNvSpPr>
          <p:nvPr/>
        </p:nvSpPr>
        <p:spPr>
          <a:xfrm>
            <a:off x="4904866" y="4325065"/>
            <a:ext cx="3382476" cy="447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Nunito"/>
              <a:buChar char="●"/>
              <a:defRPr sz="1600" b="0" i="0" u="none" strike="noStrike" cap="none">
                <a:solidFill>
                  <a:schemeClr val="tx1"/>
                </a:solidFill>
                <a:latin typeface="+mn-lt"/>
                <a:ea typeface="Nunito"/>
                <a:cs typeface="Nunito"/>
                <a:sym typeface="Nuni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 Sans SemiBold"/>
              <a:buChar char="■"/>
              <a:defRPr sz="1400" b="0" i="0" u="none" strike="noStrike" cap="none">
                <a:solidFill>
                  <a:schemeClr val="dk2"/>
                </a:solidFill>
                <a:latin typeface="Nunito Sans SemiBold"/>
                <a:ea typeface="Nunito Sans SemiBold"/>
                <a:cs typeface="Nunito Sans SemiBold"/>
                <a:sym typeface="Nunito Sans SemiBold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■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●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Nunito"/>
              <a:buChar char="○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Nunito"/>
              <a:buChar char="■"/>
              <a:defRPr sz="1400" b="0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114300" indent="0" algn="ctr">
              <a:buFont typeface="Nunito"/>
              <a:buNone/>
            </a:pPr>
            <a:r>
              <a:rPr lang="en-US" dirty="0"/>
              <a:t>2 lots of 3 = 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1528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D6191-DD9D-4806-9899-CA48248F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Multiplication is the inverse of division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1B6D38-6981-465E-B58A-D18E6EBB3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3"/>
            <a:ext cx="6272332" cy="1260186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/>
              <a:t>20 ÷ 5 = 4 can be worked out because 5 x 4 = 20</a:t>
            </a:r>
          </a:p>
          <a:p>
            <a:endParaRPr lang="en-US" dirty="0"/>
          </a:p>
          <a:p>
            <a:pPr marL="114300" indent="0">
              <a:buNone/>
            </a:pPr>
            <a:r>
              <a:rPr lang="en-US" dirty="0"/>
              <a:t>Using pictorial representations (such as arrays) is useful here for children to see the link between multiplication and division. 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325567-1725-489F-8CB3-22933B7B152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12</a:t>
            </a:fld>
            <a:endParaRPr lang="en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C72E6B5-A29A-423F-BB29-2138D95E1C33}"/>
              </a:ext>
            </a:extLst>
          </p:cNvPr>
          <p:cNvGrpSpPr/>
          <p:nvPr/>
        </p:nvGrpSpPr>
        <p:grpSpPr>
          <a:xfrm>
            <a:off x="2372268" y="2097603"/>
            <a:ext cx="4211764" cy="2728510"/>
            <a:chOff x="623168" y="2328307"/>
            <a:chExt cx="4211764" cy="2728510"/>
          </a:xfrm>
        </p:grpSpPr>
        <p:pic>
          <p:nvPicPr>
            <p:cNvPr id="6" name="Picture 2">
              <a:extLst>
                <a:ext uri="{FF2B5EF4-FFF2-40B4-BE49-F238E27FC236}">
                  <a16:creationId xmlns:a16="http://schemas.microsoft.com/office/drawing/2014/main" id="{6027ECE4-8189-4B20-B0F0-A961396B86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168" y="232830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03126A73-EFD5-4806-A319-E05A6A3AB78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168" y="302988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9D2C8CB3-6FB1-4E52-B967-9AAD71CA070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168" y="373146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4DFDAAE6-2420-40F7-B9BF-8301F92747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168" y="443304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">
              <a:extLst>
                <a:ext uri="{FF2B5EF4-FFF2-40B4-BE49-F238E27FC236}">
                  <a16:creationId xmlns:a16="http://schemas.microsoft.com/office/drawing/2014/main" id="{47D1051F-6705-4E94-BD0A-6D442A7404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5376" y="232830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>
              <a:extLst>
                <a:ext uri="{FF2B5EF4-FFF2-40B4-BE49-F238E27FC236}">
                  <a16:creationId xmlns:a16="http://schemas.microsoft.com/office/drawing/2014/main" id="{9DAA8FB3-058A-4794-BADF-EB25FE90ACA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5376" y="302988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>
              <a:extLst>
                <a:ext uri="{FF2B5EF4-FFF2-40B4-BE49-F238E27FC236}">
                  <a16:creationId xmlns:a16="http://schemas.microsoft.com/office/drawing/2014/main" id="{71F6F809-C972-42CA-BEF1-8633AE73B9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5376" y="373146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890399B-4F34-45BD-82F5-83E809B646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5376" y="443304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>
              <a:extLst>
                <a:ext uri="{FF2B5EF4-FFF2-40B4-BE49-F238E27FC236}">
                  <a16:creationId xmlns:a16="http://schemas.microsoft.com/office/drawing/2014/main" id="{CFD87097-5259-4DA1-8BC6-AFB83E17A1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584" y="232830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2">
              <a:extLst>
                <a:ext uri="{FF2B5EF4-FFF2-40B4-BE49-F238E27FC236}">
                  <a16:creationId xmlns:a16="http://schemas.microsoft.com/office/drawing/2014/main" id="{4C628292-A0C2-4D83-AC76-8285DE01825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584" y="302988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>
              <a:extLst>
                <a:ext uri="{FF2B5EF4-FFF2-40B4-BE49-F238E27FC236}">
                  <a16:creationId xmlns:a16="http://schemas.microsoft.com/office/drawing/2014/main" id="{25BFC3E9-E5FC-4581-9CF0-CF3497ED7D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584" y="373146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2">
              <a:extLst>
                <a:ext uri="{FF2B5EF4-FFF2-40B4-BE49-F238E27FC236}">
                  <a16:creationId xmlns:a16="http://schemas.microsoft.com/office/drawing/2014/main" id="{1AD87F91-E9CB-40DD-A63D-E00FDD8571D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7584" y="4433047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2">
              <a:extLst>
                <a:ext uri="{FF2B5EF4-FFF2-40B4-BE49-F238E27FC236}">
                  <a16:creationId xmlns:a16="http://schemas.microsoft.com/office/drawing/2014/main" id="{7AD61C52-4990-4051-BDC5-7CE390816B6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9792" y="2334180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2">
              <a:extLst>
                <a:ext uri="{FF2B5EF4-FFF2-40B4-BE49-F238E27FC236}">
                  <a16:creationId xmlns:a16="http://schemas.microsoft.com/office/drawing/2014/main" id="{C9034019-D932-4FF5-B28C-5F1EAA44A8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9792" y="3035760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2">
              <a:extLst>
                <a:ext uri="{FF2B5EF4-FFF2-40B4-BE49-F238E27FC236}">
                  <a16:creationId xmlns:a16="http://schemas.microsoft.com/office/drawing/2014/main" id="{F7E6EE44-82CF-4E8F-8468-6574515E7AA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9792" y="3737340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17E67123-73F3-4D56-8532-A3CD4BD6D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29792" y="4438920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2">
              <a:extLst>
                <a:ext uri="{FF2B5EF4-FFF2-40B4-BE49-F238E27FC236}">
                  <a16:creationId xmlns:a16="http://schemas.microsoft.com/office/drawing/2014/main" id="{48F3D817-899C-4A55-A696-F71C421180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000" y="2349145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">
              <a:extLst>
                <a:ext uri="{FF2B5EF4-FFF2-40B4-BE49-F238E27FC236}">
                  <a16:creationId xmlns:a16="http://schemas.microsoft.com/office/drawing/2014/main" id="{561CAF38-E9F5-4E34-80B6-70AB280DF44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000" y="3050725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FC690B33-E855-45F6-B6B2-D422807774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000" y="3752305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2">
              <a:extLst>
                <a:ext uri="{FF2B5EF4-FFF2-40B4-BE49-F238E27FC236}">
                  <a16:creationId xmlns:a16="http://schemas.microsoft.com/office/drawing/2014/main" id="{BA6A6C81-A326-4165-8EA1-6133F5B42EC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000" y="4453885"/>
              <a:ext cx="602932" cy="6029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4656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65301-D4DF-4B6C-A9BA-AFBECB97D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Number families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5D8C4-73C1-4C7D-AEC5-7D53F01E9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3"/>
            <a:ext cx="6673562" cy="1284570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/>
              <a:t>4 x 5 = 20, 5 x 4 = 20, 20 ÷ 5 = 4, 20 ÷ 4 = 5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Due to their commutative understanding, children should also be able to see whole number families. For many children this will need to be pointed out and discussed.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E91BE7-6CD1-488A-A53C-3DB74E0F89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13</a:t>
            </a:fld>
            <a:endParaRPr lang="en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FB42087-17D5-4674-9B88-35FC1FCABEEE}"/>
              </a:ext>
            </a:extLst>
          </p:cNvPr>
          <p:cNvGrpSpPr/>
          <p:nvPr/>
        </p:nvGrpSpPr>
        <p:grpSpPr>
          <a:xfrm>
            <a:off x="3322391" y="2571750"/>
            <a:ext cx="2311518" cy="1866261"/>
            <a:chOff x="3416241" y="2349122"/>
            <a:chExt cx="2311518" cy="186626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C50ECB3-D5CA-44B8-8DCB-30FFEA4B62EE}"/>
                </a:ext>
              </a:extLst>
            </p:cNvPr>
            <p:cNvSpPr/>
            <p:nvPr/>
          </p:nvSpPr>
          <p:spPr>
            <a:xfrm>
              <a:off x="4186747" y="2349122"/>
              <a:ext cx="770506" cy="7705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20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C6A3E00-8620-4500-8BD3-888C39317FA7}"/>
                </a:ext>
              </a:extLst>
            </p:cNvPr>
            <p:cNvSpPr/>
            <p:nvPr/>
          </p:nvSpPr>
          <p:spPr>
            <a:xfrm>
              <a:off x="3416241" y="3444877"/>
              <a:ext cx="770506" cy="7705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B55C38D0-D418-4333-90EA-9D4EB4824E4F}"/>
                </a:ext>
              </a:extLst>
            </p:cNvPr>
            <p:cNvSpPr/>
            <p:nvPr/>
          </p:nvSpPr>
          <p:spPr>
            <a:xfrm>
              <a:off x="4957253" y="3444877"/>
              <a:ext cx="770506" cy="77050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>
                  <a:solidFill>
                    <a:schemeClr val="tx1"/>
                  </a:solidFill>
                </a:rPr>
                <a:t>5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2F5B95-4BDE-49D2-8DE1-E90F91F733BA}"/>
                </a:ext>
              </a:extLst>
            </p:cNvPr>
            <p:cNvCxnSpPr>
              <a:cxnSpLocks/>
              <a:stCxn id="7" idx="3"/>
              <a:endCxn id="8" idx="0"/>
            </p:cNvCxnSpPr>
            <p:nvPr/>
          </p:nvCxnSpPr>
          <p:spPr>
            <a:xfrm flipH="1">
              <a:off x="3801494" y="3006790"/>
              <a:ext cx="498091" cy="4380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D55E64C-9861-497E-BD51-6717618F1739}"/>
                </a:ext>
              </a:extLst>
            </p:cNvPr>
            <p:cNvCxnSpPr>
              <a:cxnSpLocks/>
              <a:stCxn id="7" idx="5"/>
              <a:endCxn id="9" idx="0"/>
            </p:cNvCxnSpPr>
            <p:nvPr/>
          </p:nvCxnSpPr>
          <p:spPr>
            <a:xfrm>
              <a:off x="4844415" y="3006790"/>
              <a:ext cx="498091" cy="4380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0F802E-0331-475C-AA03-59269856922C}"/>
                </a:ext>
              </a:extLst>
            </p:cNvPr>
            <p:cNvCxnSpPr>
              <a:cxnSpLocks/>
              <a:stCxn id="8" idx="6"/>
              <a:endCxn id="9" idx="2"/>
            </p:cNvCxnSpPr>
            <p:nvPr/>
          </p:nvCxnSpPr>
          <p:spPr>
            <a:xfrm>
              <a:off x="4186747" y="3830130"/>
              <a:ext cx="77050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34222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EA14-0FBE-44EA-82F9-8CF6661A7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Using known facts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129C1-4E66-459A-B19A-EA4B29DDB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3"/>
            <a:ext cx="7107195" cy="2107592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>
                <a:latin typeface="SassoonPrimaryInfant" pitchFamily="2" charset="0"/>
              </a:rPr>
              <a:t>4 x 6 = ?</a:t>
            </a:r>
          </a:p>
          <a:p>
            <a:pPr marL="114300" indent="0" algn="ctr">
              <a:buNone/>
            </a:pPr>
            <a:r>
              <a:rPr lang="en-US" dirty="0">
                <a:latin typeface="SassoonPrimaryInfant" pitchFamily="2" charset="0"/>
              </a:rPr>
              <a:t>I know 4 x 5 = 20</a:t>
            </a:r>
          </a:p>
          <a:p>
            <a:pPr marL="114300" indent="0" algn="ctr">
              <a:buNone/>
            </a:pPr>
            <a:r>
              <a:rPr lang="en-US" dirty="0">
                <a:latin typeface="SassoonPrimaryInfant" pitchFamily="2" charset="0"/>
              </a:rPr>
              <a:t>Therefore, 20 + 4 = 24</a:t>
            </a:r>
          </a:p>
          <a:p>
            <a:pPr marL="114300" indent="0">
              <a:buNone/>
            </a:pPr>
            <a:endParaRPr lang="en-US" dirty="0">
              <a:latin typeface="SassoonPrimaryInfant" pitchFamily="2" charset="0"/>
            </a:endParaRPr>
          </a:p>
          <a:p>
            <a:pPr marL="114300" indent="0">
              <a:buNone/>
            </a:pPr>
            <a:r>
              <a:rPr lang="en-US" dirty="0">
                <a:latin typeface="SassoonPrimaryInfant" pitchFamily="2" charset="0"/>
              </a:rPr>
              <a:t>By using known facts from ‘easier’ times tables, children should be able to find answers with increasing speed. 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3CC5DB-A67A-4448-8F50-511CD15B17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700B538-77D6-4403-ADCB-9B1021376ABA}"/>
              </a:ext>
            </a:extLst>
          </p:cNvPr>
          <p:cNvGrpSpPr/>
          <p:nvPr/>
        </p:nvGrpSpPr>
        <p:grpSpPr>
          <a:xfrm>
            <a:off x="2290916" y="2669028"/>
            <a:ext cx="4562168" cy="1847231"/>
            <a:chOff x="2198555" y="2571750"/>
            <a:chExt cx="4562168" cy="1847231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5B495A64-494C-432F-8A19-21BB1230296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555" y="2571750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F223D794-3E2B-48FE-B1A2-5971F89A13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8424" y="2571752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FAE93F1E-2560-4EE7-8663-0E440D74F8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293" y="2571751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1F85775-84CC-419E-8802-6ACA7E8009C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162" y="2571750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id="{3BD82D2C-E5CA-4BFD-9008-F58F9EC12D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555" y="2941197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6">
              <a:extLst>
                <a:ext uri="{FF2B5EF4-FFF2-40B4-BE49-F238E27FC236}">
                  <a16:creationId xmlns:a16="http://schemas.microsoft.com/office/drawing/2014/main" id="{D0FB3352-7787-4A75-912E-52216FA5429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8424" y="2941199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B566518B-2CFC-4E76-AF19-9511EEEE8B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293" y="2941198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7A6FB293-6F1E-48A1-A852-1A92F7F2FE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162" y="2941197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6">
              <a:extLst>
                <a:ext uri="{FF2B5EF4-FFF2-40B4-BE49-F238E27FC236}">
                  <a16:creationId xmlns:a16="http://schemas.microsoft.com/office/drawing/2014/main" id="{6E83BF23-71C1-4E99-B8C7-0977DECD3E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555" y="3310644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6">
              <a:extLst>
                <a:ext uri="{FF2B5EF4-FFF2-40B4-BE49-F238E27FC236}">
                  <a16:creationId xmlns:a16="http://schemas.microsoft.com/office/drawing/2014/main" id="{DDF65B71-5F16-4928-B7ED-5E079CB974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8424" y="3310646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BC6EF850-1FC2-4805-9C07-617828232A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293" y="3310645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6C75AA11-42AE-4A38-929A-59854048429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162" y="3310644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>
              <a:extLst>
                <a:ext uri="{FF2B5EF4-FFF2-40B4-BE49-F238E27FC236}">
                  <a16:creationId xmlns:a16="http://schemas.microsoft.com/office/drawing/2014/main" id="{657B3C3C-D230-4180-95BC-544E23A60A3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555" y="3680089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6">
              <a:extLst>
                <a:ext uri="{FF2B5EF4-FFF2-40B4-BE49-F238E27FC236}">
                  <a16:creationId xmlns:a16="http://schemas.microsoft.com/office/drawing/2014/main" id="{9CD0E242-5EFA-4400-B406-9CE1ABB8A11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8424" y="3680091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DA3BB7F4-33A0-4775-B24A-6FAED9065D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293" y="3680090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B488E84E-23EE-4E7A-8D25-DF1BC0D308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162" y="3680089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1" name="Picture 6">
              <a:extLst>
                <a:ext uri="{FF2B5EF4-FFF2-40B4-BE49-F238E27FC236}">
                  <a16:creationId xmlns:a16="http://schemas.microsoft.com/office/drawing/2014/main" id="{E0A1B289-4794-437F-829D-E567CD8961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8555" y="4049532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">
              <a:extLst>
                <a:ext uri="{FF2B5EF4-FFF2-40B4-BE49-F238E27FC236}">
                  <a16:creationId xmlns:a16="http://schemas.microsoft.com/office/drawing/2014/main" id="{A18D1CF5-BA4D-4C16-9283-18FE5B2431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8424" y="4049534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7955D97B-00BD-4A67-8798-26901C9C14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38293" y="4049533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F21C878-9358-4378-99F5-72B801EA3D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8162" y="4049532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5" name="Picture 6">
              <a:extLst>
                <a:ext uri="{FF2B5EF4-FFF2-40B4-BE49-F238E27FC236}">
                  <a16:creationId xmlns:a16="http://schemas.microsoft.com/office/drawing/2014/main" id="{B0BC7581-917D-4888-9D73-0A0464E52D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31669" y="3304874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6">
              <a:extLst>
                <a:ext uri="{FF2B5EF4-FFF2-40B4-BE49-F238E27FC236}">
                  <a16:creationId xmlns:a16="http://schemas.microsoft.com/office/drawing/2014/main" id="{663C8391-004A-474E-893F-92C1470AA9F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51538" y="3304876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D6DD5F4D-F2B7-498B-BDC9-ADC76B03B0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1407" y="3304875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1A464452-CBBC-4459-9220-D4AB8BAE5D0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1276" y="3304874"/>
              <a:ext cx="369447" cy="36944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8242A281-2BB4-40B8-B541-CE6A9A947749}"/>
                </a:ext>
              </a:extLst>
            </p:cNvPr>
            <p:cNvSpPr txBox="1"/>
            <p:nvPr/>
          </p:nvSpPr>
          <p:spPr>
            <a:xfrm>
              <a:off x="4340173" y="3372312"/>
              <a:ext cx="282000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+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3281244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48D09-8212-4940-A569-83B8A8554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information about multiplication tables check (MTC)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103980-1C0A-42FB-A6A8-22E664322B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2"/>
            <a:ext cx="6805537" cy="4033589"/>
          </a:xfrm>
        </p:spPr>
        <p:txBody>
          <a:bodyPr/>
          <a:lstStyle/>
          <a:p>
            <a:r>
              <a:rPr lang="en-GB" dirty="0">
                <a:latin typeface="SassoonPrimaryInfant" pitchFamily="2" charset="0"/>
              </a:rPr>
              <a:t>The MTC determines if Year 4 children can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fluently</a:t>
            </a:r>
            <a:r>
              <a:rPr lang="en-GB" dirty="0">
                <a:latin typeface="SassoonPrimaryInfant" pitchFamily="2" charset="0"/>
              </a:rPr>
              <a:t> recall their multiplication tables.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SassoonPrimaryInfant" pitchFamily="2" charset="0"/>
              </a:rPr>
              <a:t>They are deigned to help schools identify which children require more support to learn their times tables. </a:t>
            </a:r>
          </a:p>
          <a:p>
            <a:endParaRPr lang="en-GB" dirty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SassoonPrimaryInfant" pitchFamily="2" charset="0"/>
              </a:rPr>
              <a:t>There is no ‘pass’ rate or threshold which means that, unlike the Phonics Screening Check, children will not be expected to re-sit the check. </a:t>
            </a:r>
          </a:p>
          <a:p>
            <a:endParaRPr lang="en-GB" dirty="0">
              <a:solidFill>
                <a:srgbClr val="000000"/>
              </a:solidFill>
              <a:latin typeface="SassoonPrimaryInfant" pitchFamily="2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SassoonPrimaryInfant" pitchFamily="2" charset="0"/>
              </a:rPr>
              <a:t>The Department for Education (DfE) will create a report about the overall results across all schools in England, not individual schools.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3E430-207B-4F9B-B8E8-7F55E45BBA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0940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8A84A-AE0A-48C3-A1D5-5165BEB0C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When the check will take place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9E284-7B55-409E-A8B0-537F307CC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2"/>
            <a:ext cx="6965793" cy="3829573"/>
          </a:xfrm>
        </p:spPr>
        <p:txBody>
          <a:bodyPr/>
          <a:lstStyle/>
          <a:p>
            <a:r>
              <a:rPr lang="en-GB" dirty="0">
                <a:latin typeface="SassoonPrimaryInfant" pitchFamily="2" charset="0"/>
              </a:rPr>
              <a:t>There will be a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2 week window </a:t>
            </a:r>
            <a:r>
              <a:rPr lang="en-GB" dirty="0">
                <a:latin typeface="SassoonPrimaryInfant" pitchFamily="2" charset="0"/>
              </a:rPr>
              <a:t>from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Monday 2nd June 2025 </a:t>
            </a:r>
            <a:r>
              <a:rPr lang="en-GB" dirty="0">
                <a:latin typeface="SassoonPrimaryInfant" pitchFamily="2" charset="0"/>
              </a:rPr>
              <a:t>for schools to administer the check.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There is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no set day </a:t>
            </a:r>
            <a:r>
              <a:rPr lang="en-GB" dirty="0">
                <a:latin typeface="SassoonPrimaryInfant" pitchFamily="2" charset="0"/>
              </a:rPr>
              <a:t>to administer the check and children are not expected to take the check at the same time.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All eligible Year 4 children in England will be required to take the check.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64104A-9CEA-4A8A-9820-7E760A0A5B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9735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83F2-FA36-4DFD-B621-2C98558BC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the check is carried 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C13669-280A-4D81-A4BF-82E5D42C2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2"/>
            <a:ext cx="6485026" cy="3829573"/>
          </a:xfrm>
        </p:spPr>
        <p:txBody>
          <a:bodyPr/>
          <a:lstStyle/>
          <a:p>
            <a:r>
              <a:rPr lang="en-GB" dirty="0">
                <a:latin typeface="SassoonPrimaryInfant" pitchFamily="2" charset="0"/>
              </a:rPr>
              <a:t>The check will be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fully digital.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Answers will be entered using a keyboard, by pressing digits using a mouse or using an on-screen number pad.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Usually, the check will take less than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5 minutes </a:t>
            </a:r>
            <a:r>
              <a:rPr lang="en-GB" dirty="0">
                <a:latin typeface="SassoonPrimaryInfant" pitchFamily="2" charset="0"/>
              </a:rPr>
              <a:t>for each child.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The children will have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6 seconds </a:t>
            </a:r>
            <a:r>
              <a:rPr lang="en-GB" dirty="0">
                <a:latin typeface="SassoonPrimaryInfant" pitchFamily="2" charset="0"/>
              </a:rPr>
              <a:t>from the time the question appears to input their answer.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There will be a total of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25 questions </a:t>
            </a:r>
            <a:r>
              <a:rPr lang="en-GB" dirty="0">
                <a:latin typeface="SassoonPrimaryInfant" pitchFamily="2" charset="0"/>
              </a:rPr>
              <a:t>with a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3 second pause </a:t>
            </a:r>
            <a:r>
              <a:rPr lang="en-GB" dirty="0">
                <a:latin typeface="SassoonPrimaryInfant" pitchFamily="2" charset="0"/>
              </a:rPr>
              <a:t>in-between questions.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There will be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3 practice questions</a:t>
            </a:r>
            <a:r>
              <a:rPr lang="en-GB" dirty="0">
                <a:latin typeface="SassoonPrimaryInfant" pitchFamily="2" charset="0"/>
              </a:rPr>
              <a:t> before the check begins.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A290D9-9723-4BAF-8892-D79978FE90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291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AD583-F409-4C64-AF3A-7F6D11C4F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Specific arrangements for the check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F3A7C-5670-4B92-80B6-4BC28CD655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dirty="0">
                <a:latin typeface="SassoonPrimaryInfant" pitchFamily="2" charset="0"/>
              </a:rPr>
              <a:t>Some children will be eligible for specific arrangements:</a:t>
            </a:r>
          </a:p>
          <a:p>
            <a:pPr marL="114300" indent="0">
              <a:buNone/>
            </a:pPr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Colour contrast;</a:t>
            </a:r>
          </a:p>
          <a:p>
            <a:r>
              <a:rPr lang="en-GB" dirty="0">
                <a:latin typeface="SassoonPrimaryInfant" pitchFamily="2" charset="0"/>
              </a:rPr>
              <a:t>Font size adjustment;</a:t>
            </a:r>
          </a:p>
          <a:p>
            <a:r>
              <a:rPr lang="en-GB" dirty="0">
                <a:latin typeface="SassoonPrimaryInfant" pitchFamily="2" charset="0"/>
              </a:rPr>
              <a:t>‘Next’ button (alternative to 3-second pause);</a:t>
            </a:r>
          </a:p>
          <a:p>
            <a:r>
              <a:rPr lang="en-GB" dirty="0">
                <a:latin typeface="SassoonPrimaryInfant" pitchFamily="2" charset="0"/>
              </a:rPr>
              <a:t>Removing on-screen number pad;</a:t>
            </a:r>
          </a:p>
          <a:p>
            <a:r>
              <a:rPr lang="en-GB" dirty="0">
                <a:latin typeface="SassoonPrimaryInfant" pitchFamily="2" charset="0"/>
              </a:rPr>
              <a:t>An adult to input answers;</a:t>
            </a:r>
          </a:p>
          <a:p>
            <a:r>
              <a:rPr lang="en-GB" dirty="0">
                <a:latin typeface="SassoonPrimaryInfant" pitchFamily="2" charset="0"/>
              </a:rPr>
              <a:t>Audio version;</a:t>
            </a:r>
          </a:p>
          <a:p>
            <a:r>
              <a:rPr lang="en-GB" dirty="0">
                <a:latin typeface="SassoonPrimaryInfant" pitchFamily="2" charset="0"/>
              </a:rPr>
              <a:t>Audible time alert.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8C555-36E3-443A-905F-227F2242B5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933340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645C-1A8E-4545-B5E3-0D35AB70D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The check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8827C-A97D-4A89-A652-1141303DD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2"/>
            <a:ext cx="6588721" cy="3829573"/>
          </a:xfrm>
        </p:spPr>
        <p:txBody>
          <a:bodyPr/>
          <a:lstStyle/>
          <a:p>
            <a:r>
              <a:rPr lang="en-GB" dirty="0">
                <a:latin typeface="SassoonPrimaryInfant" pitchFamily="2" charset="0"/>
              </a:rPr>
              <a:t>Each child will be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randomly assigned </a:t>
            </a:r>
            <a:r>
              <a:rPr lang="en-GB" dirty="0">
                <a:latin typeface="SassoonPrimaryInfant" pitchFamily="2" charset="0"/>
              </a:rPr>
              <a:t>a set of questions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There will only be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multiplication</a:t>
            </a:r>
            <a:r>
              <a:rPr lang="en-GB" dirty="0">
                <a:latin typeface="SassoonPrimaryInfant" pitchFamily="2" charset="0"/>
              </a:rPr>
              <a:t> questions in the check, not division facts.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The 6, 7, 8, 9 and 12 times tables are </a:t>
            </a:r>
            <a:r>
              <a:rPr lang="en-GB" dirty="0">
                <a:solidFill>
                  <a:srgbClr val="283593"/>
                </a:solidFill>
                <a:latin typeface="SassoonPrimaryInfant" pitchFamily="2" charset="0"/>
              </a:rPr>
              <a:t>more likely </a:t>
            </a:r>
            <a:r>
              <a:rPr lang="en-GB" dirty="0">
                <a:latin typeface="SassoonPrimaryInfant" pitchFamily="2" charset="0"/>
              </a:rPr>
              <a:t>to be asked.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Reversal of questions (e.g. 8 x 6 and 6 x 8) will not be asked in the same check. </a:t>
            </a:r>
          </a:p>
          <a:p>
            <a:endParaRPr lang="en-GB" dirty="0">
              <a:latin typeface="SassoonPrimaryInfant" pitchFamily="2" charset="0"/>
            </a:endParaRPr>
          </a:p>
          <a:p>
            <a:r>
              <a:rPr lang="en-GB" dirty="0">
                <a:latin typeface="SassoonPrimaryInfant" pitchFamily="2" charset="0"/>
              </a:rPr>
              <a:t>Children will not see their individual results when they complete the check.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D90E41-AD23-4E51-83E7-C36BC23F07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13447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8A55-DF60-4178-8CFB-91304C208F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More information about the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784D9-6E2C-448F-9E26-E89CF355E6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3"/>
            <a:ext cx="6315343" cy="915326"/>
          </a:xfrm>
        </p:spPr>
        <p:txBody>
          <a:bodyPr/>
          <a:lstStyle/>
          <a:p>
            <a:pPr marL="114300" indent="0">
              <a:buNone/>
            </a:pPr>
            <a:r>
              <a:rPr lang="en-US" dirty="0">
                <a:latin typeface="SassoonPrimaryInfant" pitchFamily="2" charset="0"/>
              </a:rPr>
              <a:t>The Standards and Testing Agency (STA) state that they are classifying the multiplication tables by the first number in the question. For example, 8 x 3 would fall within the 8 times table.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001AEB-E7A3-4522-A560-AB191DD3E1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  <p:pic>
        <p:nvPicPr>
          <p:cNvPr id="5" name="Picture 2" descr="2018 Times Tables and Multiplciation Check Table">
            <a:extLst>
              <a:ext uri="{FF2B5EF4-FFF2-40B4-BE49-F238E27FC236}">
                <a16:creationId xmlns:a16="http://schemas.microsoft.com/office/drawing/2014/main" id="{9186064E-7386-4D37-8C83-88225406AE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7" r="29270" b="5548"/>
          <a:stretch/>
        </p:blipFill>
        <p:spPr bwMode="auto">
          <a:xfrm>
            <a:off x="2786972" y="1713178"/>
            <a:ext cx="3570055" cy="3223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128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A591C-687D-4637-8FB3-2E544D07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Ways to support times table knowledge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F293DE-C5CC-4EE3-8B02-C3E7DFF32D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SassoonPrimaryInfant" pitchFamily="2" charset="0"/>
              </a:rPr>
              <a:t>Count and look for patterns.</a:t>
            </a:r>
          </a:p>
          <a:p>
            <a:r>
              <a:rPr lang="en-GB" dirty="0">
                <a:latin typeface="SassoonPrimaryInfant" pitchFamily="2" charset="0"/>
              </a:rPr>
              <a:t>Understand that multiplication is repeated addition.</a:t>
            </a:r>
          </a:p>
          <a:p>
            <a:r>
              <a:rPr lang="en-GB" dirty="0">
                <a:latin typeface="SassoonPrimaryInfant" pitchFamily="2" charset="0"/>
              </a:rPr>
              <a:t>Remember that multiplication is commutative. </a:t>
            </a:r>
          </a:p>
          <a:p>
            <a:r>
              <a:rPr lang="en-GB" dirty="0">
                <a:latin typeface="SassoonPrimaryInfant" pitchFamily="2" charset="0"/>
              </a:rPr>
              <a:t>Remember that multiplication is the inverse of division. </a:t>
            </a:r>
          </a:p>
          <a:p>
            <a:r>
              <a:rPr lang="en-GB" dirty="0">
                <a:latin typeface="SassoonPrimaryInfant" pitchFamily="2" charset="0"/>
              </a:rPr>
              <a:t>Recall and utilise number families. </a:t>
            </a:r>
          </a:p>
          <a:p>
            <a:endParaRPr lang="en-GB" dirty="0">
              <a:latin typeface="SassoonPrimaryInfant" pitchFamily="2" charset="0"/>
            </a:endParaRPr>
          </a:p>
          <a:p>
            <a:pPr marL="114300" indent="0">
              <a:buNone/>
            </a:pPr>
            <a:r>
              <a:rPr lang="en-GB" dirty="0">
                <a:latin typeface="SassoonPrimaryInfant" pitchFamily="2" charset="0"/>
              </a:rPr>
              <a:t>Use different representations to represent multiplication, such as:</a:t>
            </a:r>
          </a:p>
          <a:p>
            <a:r>
              <a:rPr lang="en-GB" dirty="0">
                <a:latin typeface="SassoonPrimaryInfant" pitchFamily="2" charset="0"/>
              </a:rPr>
              <a:t>Concrete manipulatives suck as multilink cubes or counters.</a:t>
            </a:r>
          </a:p>
          <a:p>
            <a:r>
              <a:rPr lang="en-GB" dirty="0">
                <a:latin typeface="SassoonPrimaryInfant" pitchFamily="2" charset="0"/>
              </a:rPr>
              <a:t>Create pictorial representations such as arrays.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156D5-41E0-44B1-BED4-A96BEEB571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081318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E1D7-188D-4A82-96F0-01031ECC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Counting and looking for patterns.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09BA4-376A-435B-B6CC-4870AE5A8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739303"/>
            <a:ext cx="8520600" cy="1662522"/>
          </a:xfrm>
        </p:spPr>
        <p:txBody>
          <a:bodyPr/>
          <a:lstStyle/>
          <a:p>
            <a:pPr marL="114300" indent="0" algn="ctr">
              <a:buNone/>
            </a:pPr>
            <a:r>
              <a:rPr lang="en-US" dirty="0">
                <a:latin typeface="SassoonPrimaryInfant" pitchFamily="2" charset="0"/>
              </a:rPr>
              <a:t>Example: Counting in 2s </a:t>
            </a:r>
          </a:p>
          <a:p>
            <a:pPr marL="114300" indent="0" algn="ctr">
              <a:buNone/>
            </a:pPr>
            <a:r>
              <a:rPr lang="en-US" dirty="0">
                <a:latin typeface="SassoonPrimaryInfant" pitchFamily="2" charset="0"/>
              </a:rPr>
              <a:t>2, 4, 6, 8, 10… </a:t>
            </a:r>
          </a:p>
          <a:p>
            <a:endParaRPr lang="en-US" dirty="0">
              <a:latin typeface="SassoonPrimaryInfant" pitchFamily="2" charset="0"/>
            </a:endParaRPr>
          </a:p>
          <a:p>
            <a:r>
              <a:rPr lang="en-US" dirty="0">
                <a:latin typeface="SassoonPrimaryInfant" pitchFamily="2" charset="0"/>
              </a:rPr>
              <a:t>Ensure children have a strong understanding of counting in groups first.</a:t>
            </a:r>
          </a:p>
          <a:p>
            <a:r>
              <a:rPr lang="en-US" dirty="0">
                <a:latin typeface="SassoonPrimaryInfant" pitchFamily="2" charset="0"/>
              </a:rPr>
              <a:t>When children are secure with counting, they can then look for patterns.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CF8CAD-6B8B-4ACD-8926-541D3FEC49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  <p:pic>
        <p:nvPicPr>
          <p:cNvPr id="1026" name="Picture 2" descr="A picture containing light&#10;&#10;Description automatically generated">
            <a:extLst>
              <a:ext uri="{FF2B5EF4-FFF2-40B4-BE49-F238E27FC236}">
                <a16:creationId xmlns:a16="http://schemas.microsoft.com/office/drawing/2014/main" id="{ED732EBA-A40D-4553-8452-DD5D22F32A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130" y="2401823"/>
            <a:ext cx="1385125" cy="14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 picture containing light&#10;&#10;Description automatically generated">
            <a:extLst>
              <a:ext uri="{FF2B5EF4-FFF2-40B4-BE49-F238E27FC236}">
                <a16:creationId xmlns:a16="http://schemas.microsoft.com/office/drawing/2014/main" id="{2D80EB4B-02C8-456C-A97C-953040248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82" y="3341909"/>
            <a:ext cx="1385125" cy="14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A picture containing light&#10;&#10;Description automatically generated">
            <a:extLst>
              <a:ext uri="{FF2B5EF4-FFF2-40B4-BE49-F238E27FC236}">
                <a16:creationId xmlns:a16="http://schemas.microsoft.com/office/drawing/2014/main" id="{C97A8C21-B87A-4A07-8BEA-AEF3FDD6B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7434" y="2401824"/>
            <a:ext cx="1385125" cy="14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A picture containing light&#10;&#10;Description automatically generated">
            <a:extLst>
              <a:ext uri="{FF2B5EF4-FFF2-40B4-BE49-F238E27FC236}">
                <a16:creationId xmlns:a16="http://schemas.microsoft.com/office/drawing/2014/main" id="{92ED8FE8-DDF6-4A26-B808-007BA5D337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9586" y="3341908"/>
            <a:ext cx="1385125" cy="144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5763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760</TotalTime>
  <Words>809</Words>
  <Application>Microsoft Office PowerPoint</Application>
  <PresentationFormat>On-screen Show (16:9)</PresentationFormat>
  <Paragraphs>108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Trebuchet MS</vt:lpstr>
      <vt:lpstr>Nunito</vt:lpstr>
      <vt:lpstr>Wingdings 3</vt:lpstr>
      <vt:lpstr>SassoonPrimaryInfant</vt:lpstr>
      <vt:lpstr>Arial</vt:lpstr>
      <vt:lpstr>Facet</vt:lpstr>
      <vt:lpstr>Year 4 Multiplication Tables Check</vt:lpstr>
      <vt:lpstr>Important information about multiplication tables check (MTC)</vt:lpstr>
      <vt:lpstr>When the check will take place</vt:lpstr>
      <vt:lpstr>How the check is carried out</vt:lpstr>
      <vt:lpstr>Specific arrangements for the check </vt:lpstr>
      <vt:lpstr>The check questions</vt:lpstr>
      <vt:lpstr>More information about the questions</vt:lpstr>
      <vt:lpstr>Ways to support times table knowledge </vt:lpstr>
      <vt:lpstr>Counting and looking for patterns.</vt:lpstr>
      <vt:lpstr>Repeated addition</vt:lpstr>
      <vt:lpstr>Multiplication is commutative</vt:lpstr>
      <vt:lpstr>Multiplication is the inverse of division</vt:lpstr>
      <vt:lpstr>Number families</vt:lpstr>
      <vt:lpstr>Using known facts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SATs 2022 Presentation for Parents, Carers &amp; Guardians</dc:title>
  <dc:creator>Hannah Searle - Work</dc:creator>
  <cp:lastModifiedBy>C. WOODROFFE-BUTCHER (Oxhey First School)</cp:lastModifiedBy>
  <cp:revision>31</cp:revision>
  <dcterms:modified xsi:type="dcterms:W3CDTF">2024-09-26T13:18:26Z</dcterms:modified>
</cp:coreProperties>
</file>