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5"/>
  </p:notesMasterIdLst>
  <p:sldIdLst>
    <p:sldId id="256" r:id="rId5"/>
    <p:sldId id="272" r:id="rId6"/>
    <p:sldId id="290" r:id="rId7"/>
    <p:sldId id="291" r:id="rId8"/>
    <p:sldId id="257" r:id="rId9"/>
    <p:sldId id="277" r:id="rId10"/>
    <p:sldId id="281" r:id="rId11"/>
    <p:sldId id="280" r:id="rId12"/>
    <p:sldId id="284" r:id="rId13"/>
    <p:sldId id="285" r:id="rId14"/>
    <p:sldId id="276" r:id="rId15"/>
    <p:sldId id="264" r:id="rId16"/>
    <p:sldId id="271" r:id="rId17"/>
    <p:sldId id="261" r:id="rId18"/>
    <p:sldId id="275" r:id="rId19"/>
    <p:sldId id="292" r:id="rId20"/>
    <p:sldId id="273" r:id="rId21"/>
    <p:sldId id="267" r:id="rId22"/>
    <p:sldId id="289" r:id="rId23"/>
    <p:sldId id="288"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 HOLT (Oxhey First School)" initials="EH(FS" lastIdx="1" clrIdx="0">
    <p:extLst>
      <p:ext uri="{19B8F6BF-5375-455C-9EA6-DF929625EA0E}">
        <p15:presenceInfo xmlns:p15="http://schemas.microsoft.com/office/powerpoint/2012/main" userId="S::E.HOLT@cflptrust.co.uk::16187777-6e06-497a-a8ae-766c14a3dd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45"/>
    <a:srgbClr val="485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27" autoAdjust="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 userId="7c802dfb-c54f-426d-8baa-26a235ed4d60" providerId="ADAL" clId="{E6AC7ECD-BF3A-4736-810D-DF31DFB55F82}"/>
    <pc:docChg chg="custSel addSld delSld modSld">
      <pc:chgData name="B" userId="7c802dfb-c54f-426d-8baa-26a235ed4d60" providerId="ADAL" clId="{E6AC7ECD-BF3A-4736-810D-DF31DFB55F82}" dt="2026-07-06T11:42:26.208" v="529" actId="20577"/>
      <pc:docMkLst>
        <pc:docMk/>
      </pc:docMkLst>
      <pc:sldChg chg="modSp mod">
        <pc:chgData name="B" userId="7c802dfb-c54f-426d-8baa-26a235ed4d60" providerId="ADAL" clId="{E6AC7ECD-BF3A-4736-810D-DF31DFB55F82}" dt="2026-07-06T11:34:40.298" v="325" actId="20577"/>
        <pc:sldMkLst>
          <pc:docMk/>
          <pc:sldMk cId="944836291" sldId="256"/>
        </pc:sldMkLst>
        <pc:spChg chg="mod">
          <ac:chgData name="B" userId="7c802dfb-c54f-426d-8baa-26a235ed4d60" providerId="ADAL" clId="{E6AC7ECD-BF3A-4736-810D-DF31DFB55F82}" dt="2026-07-06T11:34:40.298" v="325" actId="20577"/>
          <ac:spMkLst>
            <pc:docMk/>
            <pc:sldMk cId="944836291" sldId="256"/>
            <ac:spMk id="2" creationId="{00000000-0000-0000-0000-000000000000}"/>
          </ac:spMkLst>
        </pc:spChg>
      </pc:sldChg>
      <pc:sldChg chg="modSp mod">
        <pc:chgData name="B" userId="7c802dfb-c54f-426d-8baa-26a235ed4d60" providerId="ADAL" clId="{E6AC7ECD-BF3A-4736-810D-DF31DFB55F82}" dt="2026-07-06T11:41:06.640" v="484" actId="20577"/>
        <pc:sldMkLst>
          <pc:docMk/>
          <pc:sldMk cId="2193040679" sldId="261"/>
        </pc:sldMkLst>
        <pc:spChg chg="mod">
          <ac:chgData name="B" userId="7c802dfb-c54f-426d-8baa-26a235ed4d60" providerId="ADAL" clId="{E6AC7ECD-BF3A-4736-810D-DF31DFB55F82}" dt="2026-07-06T11:41:06.640" v="484" actId="20577"/>
          <ac:spMkLst>
            <pc:docMk/>
            <pc:sldMk cId="2193040679" sldId="261"/>
            <ac:spMk id="3" creationId="{00000000-0000-0000-0000-000000000000}"/>
          </ac:spMkLst>
        </pc:spChg>
      </pc:sldChg>
      <pc:sldChg chg="modSp mod">
        <pc:chgData name="B" userId="7c802dfb-c54f-426d-8baa-26a235ed4d60" providerId="ADAL" clId="{E6AC7ECD-BF3A-4736-810D-DF31DFB55F82}" dt="2026-07-06T11:40:10.131" v="460" actId="20577"/>
        <pc:sldMkLst>
          <pc:docMk/>
          <pc:sldMk cId="353319721" sldId="264"/>
        </pc:sldMkLst>
        <pc:spChg chg="mod">
          <ac:chgData name="B" userId="7c802dfb-c54f-426d-8baa-26a235ed4d60" providerId="ADAL" clId="{E6AC7ECD-BF3A-4736-810D-DF31DFB55F82}" dt="2026-07-06T11:40:10.131" v="460" actId="20577"/>
          <ac:spMkLst>
            <pc:docMk/>
            <pc:sldMk cId="353319721" sldId="264"/>
            <ac:spMk id="6" creationId="{00000000-0000-0000-0000-000000000000}"/>
          </ac:spMkLst>
        </pc:spChg>
      </pc:sldChg>
      <pc:sldChg chg="del">
        <pc:chgData name="B" userId="7c802dfb-c54f-426d-8baa-26a235ed4d60" providerId="ADAL" clId="{E6AC7ECD-BF3A-4736-810D-DF31DFB55F82}" dt="2026-07-06T11:41:54.969" v="486" actId="47"/>
        <pc:sldMkLst>
          <pc:docMk/>
          <pc:sldMk cId="1477984517" sldId="268"/>
        </pc:sldMkLst>
      </pc:sldChg>
      <pc:sldChg chg="addSp delSp modSp mod">
        <pc:chgData name="B" userId="7c802dfb-c54f-426d-8baa-26a235ed4d60" providerId="ADAL" clId="{E6AC7ECD-BF3A-4736-810D-DF31DFB55F82}" dt="2026-07-06T11:34:33.184" v="323" actId="1076"/>
        <pc:sldMkLst>
          <pc:docMk/>
          <pc:sldMk cId="3516484553" sldId="272"/>
        </pc:sldMkLst>
        <pc:spChg chg="mod">
          <ac:chgData name="B" userId="7c802dfb-c54f-426d-8baa-26a235ed4d60" providerId="ADAL" clId="{E6AC7ECD-BF3A-4736-810D-DF31DFB55F82}" dt="2026-07-06T11:33:50.465" v="318" actId="20577"/>
          <ac:spMkLst>
            <pc:docMk/>
            <pc:sldMk cId="3516484553" sldId="272"/>
            <ac:spMk id="2" creationId="{00000000-0000-0000-0000-000000000000}"/>
          </ac:spMkLst>
        </pc:spChg>
        <pc:spChg chg="mod">
          <ac:chgData name="B" userId="7c802dfb-c54f-426d-8baa-26a235ed4d60" providerId="ADAL" clId="{E6AC7ECD-BF3A-4736-810D-DF31DFB55F82}" dt="2026-07-06T11:29:51.710" v="69" actId="20577"/>
          <ac:spMkLst>
            <pc:docMk/>
            <pc:sldMk cId="3516484553" sldId="272"/>
            <ac:spMk id="3" creationId="{00000000-0000-0000-0000-000000000000}"/>
          </ac:spMkLst>
        </pc:spChg>
        <pc:spChg chg="mod">
          <ac:chgData name="B" userId="7c802dfb-c54f-426d-8baa-26a235ed4d60" providerId="ADAL" clId="{E6AC7ECD-BF3A-4736-810D-DF31DFB55F82}" dt="2026-07-06T11:33:17.763" v="270" actId="20577"/>
          <ac:spMkLst>
            <pc:docMk/>
            <pc:sldMk cId="3516484553" sldId="272"/>
            <ac:spMk id="4" creationId="{00000000-0000-0000-0000-000000000000}"/>
          </ac:spMkLst>
        </pc:spChg>
        <pc:spChg chg="mod">
          <ac:chgData name="B" userId="7c802dfb-c54f-426d-8baa-26a235ed4d60" providerId="ADAL" clId="{E6AC7ECD-BF3A-4736-810D-DF31DFB55F82}" dt="2026-07-06T11:33:46.449" v="316" actId="20577"/>
          <ac:spMkLst>
            <pc:docMk/>
            <pc:sldMk cId="3516484553" sldId="272"/>
            <ac:spMk id="5" creationId="{00000000-0000-0000-0000-000000000000}"/>
          </ac:spMkLst>
        </pc:spChg>
        <pc:spChg chg="mod">
          <ac:chgData name="B" userId="7c802dfb-c54f-426d-8baa-26a235ed4d60" providerId="ADAL" clId="{E6AC7ECD-BF3A-4736-810D-DF31DFB55F82}" dt="2026-07-06T11:33:03.785" v="231" actId="20577"/>
          <ac:spMkLst>
            <pc:docMk/>
            <pc:sldMk cId="3516484553" sldId="272"/>
            <ac:spMk id="6" creationId="{00000000-0000-0000-0000-000000000000}"/>
          </ac:spMkLst>
        </pc:spChg>
        <pc:spChg chg="mod">
          <ac:chgData name="B" userId="7c802dfb-c54f-426d-8baa-26a235ed4d60" providerId="ADAL" clId="{E6AC7ECD-BF3A-4736-810D-DF31DFB55F82}" dt="2026-07-06T11:33:28.744" v="290" actId="20577"/>
          <ac:spMkLst>
            <pc:docMk/>
            <pc:sldMk cId="3516484553" sldId="272"/>
            <ac:spMk id="10" creationId="{821D625B-99CE-4D13-8EA1-555D1AF6E8B9}"/>
          </ac:spMkLst>
        </pc:spChg>
        <pc:grpChg chg="add del mod">
          <ac:chgData name="B" userId="7c802dfb-c54f-426d-8baa-26a235ed4d60" providerId="ADAL" clId="{E6AC7ECD-BF3A-4736-810D-DF31DFB55F82}" dt="2026-07-06T11:30:26.616" v="71" actId="478"/>
          <ac:grpSpMkLst>
            <pc:docMk/>
            <pc:sldMk cId="3516484553" sldId="272"/>
            <ac:grpSpMk id="11" creationId="{E3BE4BD0-CB93-4C03-B478-21710B0D8BD2}"/>
          </ac:grpSpMkLst>
        </pc:grpChg>
        <pc:picChg chg="add del">
          <ac:chgData name="B" userId="7c802dfb-c54f-426d-8baa-26a235ed4d60" providerId="ADAL" clId="{E6AC7ECD-BF3A-4736-810D-DF31DFB55F82}" dt="2026-07-06T11:31:34.023" v="75"/>
          <ac:picMkLst>
            <pc:docMk/>
            <pc:sldMk cId="3516484553" sldId="272"/>
            <ac:picMk id="7" creationId="{BE8CEAAF-73E5-407B-95E7-68C57ECFF5E7}"/>
          </ac:picMkLst>
        </pc:picChg>
        <pc:picChg chg="add mod">
          <ac:chgData name="B" userId="7c802dfb-c54f-426d-8baa-26a235ed4d60" providerId="ADAL" clId="{E6AC7ECD-BF3A-4736-810D-DF31DFB55F82}" dt="2026-07-06T11:32:30.967" v="152" actId="1076"/>
          <ac:picMkLst>
            <pc:docMk/>
            <pc:sldMk cId="3516484553" sldId="272"/>
            <ac:picMk id="8" creationId="{E9BD1480-37E3-4BAC-93DA-531A8D2D420D}"/>
          </ac:picMkLst>
        </pc:picChg>
        <pc:picChg chg="mod">
          <ac:chgData name="B" userId="7c802dfb-c54f-426d-8baa-26a235ed4d60" providerId="ADAL" clId="{E6AC7ECD-BF3A-4736-810D-DF31DFB55F82}" dt="2026-07-06T11:30:24.669" v="70"/>
          <ac:picMkLst>
            <pc:docMk/>
            <pc:sldMk cId="3516484553" sldId="272"/>
            <ac:picMk id="12" creationId="{2ED0CF6F-0481-4928-A308-30E564C1AAF2}"/>
          </ac:picMkLst>
        </pc:picChg>
        <pc:picChg chg="mod">
          <ac:chgData name="B" userId="7c802dfb-c54f-426d-8baa-26a235ed4d60" providerId="ADAL" clId="{E6AC7ECD-BF3A-4736-810D-DF31DFB55F82}" dt="2026-07-06T11:30:24.669" v="70"/>
          <ac:picMkLst>
            <pc:docMk/>
            <pc:sldMk cId="3516484553" sldId="272"/>
            <ac:picMk id="13" creationId="{A2887406-2011-41A1-B10D-8E58453D4066}"/>
          </ac:picMkLst>
        </pc:picChg>
        <pc:picChg chg="mod">
          <ac:chgData name="B" userId="7c802dfb-c54f-426d-8baa-26a235ed4d60" providerId="ADAL" clId="{E6AC7ECD-BF3A-4736-810D-DF31DFB55F82}" dt="2026-07-06T11:30:24.669" v="70"/>
          <ac:picMkLst>
            <pc:docMk/>
            <pc:sldMk cId="3516484553" sldId="272"/>
            <ac:picMk id="14" creationId="{6D8565BF-98DF-4229-BF0D-558D70C4530E}"/>
          </ac:picMkLst>
        </pc:picChg>
        <pc:picChg chg="mod">
          <ac:chgData name="B" userId="7c802dfb-c54f-426d-8baa-26a235ed4d60" providerId="ADAL" clId="{E6AC7ECD-BF3A-4736-810D-DF31DFB55F82}" dt="2026-07-06T11:30:24.669" v="70"/>
          <ac:picMkLst>
            <pc:docMk/>
            <pc:sldMk cId="3516484553" sldId="272"/>
            <ac:picMk id="15" creationId="{4CB2A48D-BD10-4CCF-B7D8-F39DBA8E595E}"/>
          </ac:picMkLst>
        </pc:picChg>
        <pc:picChg chg="add mod">
          <ac:chgData name="B" userId="7c802dfb-c54f-426d-8baa-26a235ed4d60" providerId="ADAL" clId="{E6AC7ECD-BF3A-4736-810D-DF31DFB55F82}" dt="2026-07-06T11:34:33.184" v="323" actId="1076"/>
          <ac:picMkLst>
            <pc:docMk/>
            <pc:sldMk cId="3516484553" sldId="272"/>
            <ac:picMk id="16" creationId="{C92413D0-D279-4335-8A0F-B139A61BD89D}"/>
          </ac:picMkLst>
        </pc:picChg>
        <pc:picChg chg="add del">
          <ac:chgData name="B" userId="7c802dfb-c54f-426d-8baa-26a235ed4d60" providerId="ADAL" clId="{E6AC7ECD-BF3A-4736-810D-DF31DFB55F82}" dt="2026-07-06T11:31:37.581" v="77" actId="478"/>
          <ac:picMkLst>
            <pc:docMk/>
            <pc:sldMk cId="3516484553" sldId="272"/>
            <ac:picMk id="1026" creationId="{00000000-0000-0000-0000-000000000000}"/>
          </ac:picMkLst>
        </pc:picChg>
        <pc:picChg chg="add mod">
          <ac:chgData name="B" userId="7c802dfb-c54f-426d-8baa-26a235ed4d60" providerId="ADAL" clId="{E6AC7ECD-BF3A-4736-810D-DF31DFB55F82}" dt="2026-07-06T11:32:33.502" v="153" actId="1076"/>
          <ac:picMkLst>
            <pc:docMk/>
            <pc:sldMk cId="3516484553" sldId="272"/>
            <ac:picMk id="1027" creationId="{724D60ED-1AF8-4856-AF43-C13FEC9390B1}"/>
          </ac:picMkLst>
        </pc:picChg>
        <pc:picChg chg="del">
          <ac:chgData name="B" userId="7c802dfb-c54f-426d-8baa-26a235ed4d60" providerId="ADAL" clId="{E6AC7ECD-BF3A-4736-810D-DF31DFB55F82}" dt="2026-07-06T11:32:23.350" v="147" actId="478"/>
          <ac:picMkLst>
            <pc:docMk/>
            <pc:sldMk cId="3516484553" sldId="272"/>
            <ac:picMk id="1028" creationId="{00000000-0000-0000-0000-000000000000}"/>
          </ac:picMkLst>
        </pc:picChg>
        <pc:picChg chg="del">
          <ac:chgData name="B" userId="7c802dfb-c54f-426d-8baa-26a235ed4d60" providerId="ADAL" clId="{E6AC7ECD-BF3A-4736-810D-DF31DFB55F82}" dt="2026-07-06T11:32:34.534" v="154" actId="478"/>
          <ac:picMkLst>
            <pc:docMk/>
            <pc:sldMk cId="3516484553" sldId="272"/>
            <ac:picMk id="1030" creationId="{00000000-0000-0000-0000-000000000000}"/>
          </ac:picMkLst>
        </pc:picChg>
      </pc:sldChg>
      <pc:sldChg chg="modSp mod">
        <pc:chgData name="B" userId="7c802dfb-c54f-426d-8baa-26a235ed4d60" providerId="ADAL" clId="{E6AC7ECD-BF3A-4736-810D-DF31DFB55F82}" dt="2026-07-06T11:42:26.208" v="529" actId="20577"/>
        <pc:sldMkLst>
          <pc:docMk/>
          <pc:sldMk cId="2798947226" sldId="273"/>
        </pc:sldMkLst>
        <pc:spChg chg="mod">
          <ac:chgData name="B" userId="7c802dfb-c54f-426d-8baa-26a235ed4d60" providerId="ADAL" clId="{E6AC7ECD-BF3A-4736-810D-DF31DFB55F82}" dt="2026-07-06T11:42:26.208" v="529" actId="20577"/>
          <ac:spMkLst>
            <pc:docMk/>
            <pc:sldMk cId="2798947226" sldId="273"/>
            <ac:spMk id="3" creationId="{00000000-0000-0000-0000-000000000000}"/>
          </ac:spMkLst>
        </pc:spChg>
      </pc:sldChg>
      <pc:sldChg chg="del">
        <pc:chgData name="B" userId="7c802dfb-c54f-426d-8baa-26a235ed4d60" providerId="ADAL" clId="{E6AC7ECD-BF3A-4736-810D-DF31DFB55F82}" dt="2026-07-06T11:40:41.600" v="461" actId="47"/>
        <pc:sldMkLst>
          <pc:docMk/>
          <pc:sldMk cId="1475984374" sldId="274"/>
        </pc:sldMkLst>
      </pc:sldChg>
      <pc:sldChg chg="modSp mod">
        <pc:chgData name="B" userId="7c802dfb-c54f-426d-8baa-26a235ed4d60" providerId="ADAL" clId="{E6AC7ECD-BF3A-4736-810D-DF31DFB55F82}" dt="2026-07-06T11:40:02.031" v="447" actId="5793"/>
        <pc:sldMkLst>
          <pc:docMk/>
          <pc:sldMk cId="1193943903" sldId="276"/>
        </pc:sldMkLst>
        <pc:spChg chg="mod">
          <ac:chgData name="B" userId="7c802dfb-c54f-426d-8baa-26a235ed4d60" providerId="ADAL" clId="{E6AC7ECD-BF3A-4736-810D-DF31DFB55F82}" dt="2026-07-06T11:40:02.031" v="447" actId="5793"/>
          <ac:spMkLst>
            <pc:docMk/>
            <pc:sldMk cId="1193943903" sldId="276"/>
            <ac:spMk id="3" creationId="{00000000-0000-0000-0000-000000000000}"/>
          </ac:spMkLst>
        </pc:spChg>
      </pc:sldChg>
      <pc:sldChg chg="modSp mod">
        <pc:chgData name="B" userId="7c802dfb-c54f-426d-8baa-26a235ed4d60" providerId="ADAL" clId="{E6AC7ECD-BF3A-4736-810D-DF31DFB55F82}" dt="2026-07-06T11:38:17.100" v="435" actId="115"/>
        <pc:sldMkLst>
          <pc:docMk/>
          <pc:sldMk cId="3583631235" sldId="277"/>
        </pc:sldMkLst>
        <pc:spChg chg="mod">
          <ac:chgData name="B" userId="7c802dfb-c54f-426d-8baa-26a235ed4d60" providerId="ADAL" clId="{E6AC7ECD-BF3A-4736-810D-DF31DFB55F82}" dt="2026-07-06T11:38:17.100" v="435" actId="115"/>
          <ac:spMkLst>
            <pc:docMk/>
            <pc:sldMk cId="3583631235" sldId="277"/>
            <ac:spMk id="6" creationId="{00000000-0000-0000-0000-000000000000}"/>
          </ac:spMkLst>
        </pc:spChg>
      </pc:sldChg>
      <pc:sldChg chg="modSp mod">
        <pc:chgData name="B" userId="7c802dfb-c54f-426d-8baa-26a235ed4d60" providerId="ADAL" clId="{E6AC7ECD-BF3A-4736-810D-DF31DFB55F82}" dt="2026-07-06T11:35:25.682" v="333" actId="1076"/>
        <pc:sldMkLst>
          <pc:docMk/>
          <pc:sldMk cId="802512759" sldId="280"/>
        </pc:sldMkLst>
        <pc:spChg chg="mod">
          <ac:chgData name="B" userId="7c802dfb-c54f-426d-8baa-26a235ed4d60" providerId="ADAL" clId="{E6AC7ECD-BF3A-4736-810D-DF31DFB55F82}" dt="2026-07-06T11:35:25.682" v="333" actId="1076"/>
          <ac:spMkLst>
            <pc:docMk/>
            <pc:sldMk cId="802512759" sldId="280"/>
            <ac:spMk id="3" creationId="{00000000-0000-0000-0000-000000000000}"/>
          </ac:spMkLst>
        </pc:spChg>
      </pc:sldChg>
      <pc:sldChg chg="add">
        <pc:chgData name="B" userId="7c802dfb-c54f-426d-8baa-26a235ed4d60" providerId="ADAL" clId="{E6AC7ECD-BF3A-4736-810D-DF31DFB55F82}" dt="2026-07-06T11:38:55.693" v="436"/>
        <pc:sldMkLst>
          <pc:docMk/>
          <pc:sldMk cId="3750225717" sldId="281"/>
        </pc:sldMkLst>
      </pc:sldChg>
      <pc:sldChg chg="add">
        <pc:chgData name="B" userId="7c802dfb-c54f-426d-8baa-26a235ed4d60" providerId="ADAL" clId="{E6AC7ECD-BF3A-4736-810D-DF31DFB55F82}" dt="2026-07-06T11:41:50.531" v="485"/>
        <pc:sldMkLst>
          <pc:docMk/>
          <pc:sldMk cId="3970342220"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EBD1BF-B858-4EE5-BAC7-4E150CFDE69F}" type="datetimeFigureOut">
              <a:rPr lang="en-GB" smtClean="0"/>
              <a:t>06/07/2026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61C87C-B4F1-447D-8F08-3B4773AE565C}" type="slidenum">
              <a:rPr lang="en-GB" smtClean="0"/>
              <a:t>‹#›</a:t>
            </a:fld>
            <a:endParaRPr lang="en-GB"/>
          </a:p>
        </p:txBody>
      </p:sp>
    </p:spTree>
    <p:extLst>
      <p:ext uri="{BB962C8B-B14F-4D97-AF65-F5344CB8AC3E}">
        <p14:creationId xmlns:p14="http://schemas.microsoft.com/office/powerpoint/2010/main" val="36558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2</a:t>
            </a:fld>
            <a:endParaRPr lang="en-GB"/>
          </a:p>
        </p:txBody>
      </p:sp>
    </p:spTree>
    <p:extLst>
      <p:ext uri="{BB962C8B-B14F-4D97-AF65-F5344CB8AC3E}">
        <p14:creationId xmlns:p14="http://schemas.microsoft.com/office/powerpoint/2010/main" val="358928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61C87C-B4F1-447D-8F08-3B4773AE565C}" type="slidenum">
              <a:rPr lang="en-GB" smtClean="0"/>
              <a:t>5</a:t>
            </a:fld>
            <a:endParaRPr lang="en-GB"/>
          </a:p>
        </p:txBody>
      </p:sp>
    </p:spTree>
    <p:extLst>
      <p:ext uri="{BB962C8B-B14F-4D97-AF65-F5344CB8AC3E}">
        <p14:creationId xmlns:p14="http://schemas.microsoft.com/office/powerpoint/2010/main" val="83921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9</a:t>
            </a:fld>
            <a:endParaRPr lang="en-GB"/>
          </a:p>
        </p:txBody>
      </p:sp>
    </p:spTree>
    <p:extLst>
      <p:ext uri="{BB962C8B-B14F-4D97-AF65-F5344CB8AC3E}">
        <p14:creationId xmlns:p14="http://schemas.microsoft.com/office/powerpoint/2010/main" val="417937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r>
              <a:rPr lang="en-US" sz="1200" b="0" i="0" u="none" strike="noStrike"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10</a:t>
            </a:fld>
            <a:endParaRPr lang="en-GB"/>
          </a:p>
        </p:txBody>
      </p:sp>
    </p:spTree>
    <p:extLst>
      <p:ext uri="{BB962C8B-B14F-4D97-AF65-F5344CB8AC3E}">
        <p14:creationId xmlns:p14="http://schemas.microsoft.com/office/powerpoint/2010/main" val="62700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12</a:t>
            </a:fld>
            <a:endParaRPr lang="en-GB"/>
          </a:p>
        </p:txBody>
      </p:sp>
    </p:spTree>
    <p:extLst>
      <p:ext uri="{BB962C8B-B14F-4D97-AF65-F5344CB8AC3E}">
        <p14:creationId xmlns:p14="http://schemas.microsoft.com/office/powerpoint/2010/main" val="21866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 premium information  - speak to KP call in office</a:t>
            </a:r>
          </a:p>
        </p:txBody>
      </p:sp>
      <p:sp>
        <p:nvSpPr>
          <p:cNvPr id="4" name="Slide Number Placeholder 3"/>
          <p:cNvSpPr>
            <a:spLocks noGrp="1"/>
          </p:cNvSpPr>
          <p:nvPr>
            <p:ph type="sldNum" sz="quarter" idx="5"/>
          </p:nvPr>
        </p:nvSpPr>
        <p:spPr/>
        <p:txBody>
          <a:bodyPr/>
          <a:lstStyle/>
          <a:p>
            <a:fld id="{C161C87C-B4F1-447D-8F08-3B4773AE565C}" type="slidenum">
              <a:rPr lang="en-GB" smtClean="0"/>
              <a:t>16</a:t>
            </a:fld>
            <a:endParaRPr lang="en-GB" dirty="0"/>
          </a:p>
        </p:txBody>
      </p:sp>
    </p:spTree>
    <p:extLst>
      <p:ext uri="{BB962C8B-B14F-4D97-AF65-F5344CB8AC3E}">
        <p14:creationId xmlns:p14="http://schemas.microsoft.com/office/powerpoint/2010/main" val="35420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61C87C-B4F1-447D-8F08-3B4773AE565C}" type="slidenum">
              <a:rPr lang="en-GB" smtClean="0"/>
              <a:t>19</a:t>
            </a:fld>
            <a:endParaRPr lang="en-GB"/>
          </a:p>
        </p:txBody>
      </p:sp>
    </p:spTree>
    <p:extLst>
      <p:ext uri="{BB962C8B-B14F-4D97-AF65-F5344CB8AC3E}">
        <p14:creationId xmlns:p14="http://schemas.microsoft.com/office/powerpoint/2010/main" val="170457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32633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307700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7401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222044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1365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358291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2377433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95539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71665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6526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31514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6447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364840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120961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402765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87BDBA-FFA2-4E49-ABDB-F78E2D7A4E92}" type="datetimeFigureOut">
              <a:rPr lang="en-GB" smtClean="0"/>
              <a:pPr/>
              <a:t>06/07/2026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16414F-3A72-424D-B6F4-C7D8FA08788A}" type="slidenum">
              <a:rPr lang="en-GB" smtClean="0"/>
              <a:pPr/>
              <a:t>‹#›</a:t>
            </a:fld>
            <a:endParaRPr lang="en-GB"/>
          </a:p>
        </p:txBody>
      </p:sp>
    </p:spTree>
    <p:extLst>
      <p:ext uri="{BB962C8B-B14F-4D97-AF65-F5344CB8AC3E}">
        <p14:creationId xmlns:p14="http://schemas.microsoft.com/office/powerpoint/2010/main" val="81381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87BDBA-FFA2-4E49-ABDB-F78E2D7A4E92}" type="datetimeFigureOut">
              <a:rPr lang="en-GB" smtClean="0"/>
              <a:pPr/>
              <a:t>06/07/2026</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516414F-3A72-424D-B6F4-C7D8FA08788A}" type="slidenum">
              <a:rPr lang="en-GB" smtClean="0"/>
              <a:pPr/>
              <a:t>‹#›</a:t>
            </a:fld>
            <a:endParaRPr lang="en-GB"/>
          </a:p>
        </p:txBody>
      </p:sp>
    </p:spTree>
    <p:extLst>
      <p:ext uri="{BB962C8B-B14F-4D97-AF65-F5344CB8AC3E}">
        <p14:creationId xmlns:p14="http://schemas.microsoft.com/office/powerpoint/2010/main" val="793635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I1PE1fC2h4"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youtube.com/watch?v=_i5KxggkPTw"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i&amp;url=https://gentleforindustrial.blogspot.com/2018/01/motte-and-bailey-castle-diagram.html&amp;psig=AOvVaw33spdwK3Jjg9NXnvvQydmf&amp;ust=1599651511496000&amp;source=images&amp;cd=vfe&amp;ved=0CAIQjRxqFwoTCOjdlLG82esCFQAAAAAdAAAAABAE"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34" y="4869160"/>
            <a:ext cx="8229600" cy="1143000"/>
          </a:xfrm>
        </p:spPr>
        <p:txBody>
          <a:bodyPr anchor="ctr">
            <a:normAutofit fontScale="90000"/>
          </a:bodyPr>
          <a:lstStyle/>
          <a:p>
            <a:pPr algn="ctr"/>
            <a:r>
              <a:rPr lang="en-GB" b="1" dirty="0">
                <a:solidFill>
                  <a:srgbClr val="008845"/>
                </a:solidFill>
                <a:effectLst>
                  <a:outerShdw blurRad="38100" dist="38100" dir="2700000" algn="tl">
                    <a:srgbClr val="000000">
                      <a:alpha val="43137"/>
                    </a:srgbClr>
                  </a:outerShdw>
                </a:effectLst>
                <a:latin typeface="SassoonPrimaryInfant" pitchFamily="2" charset="0"/>
              </a:rPr>
              <a:t>Welcome to KS1</a:t>
            </a:r>
            <a:br>
              <a:rPr lang="en-GB" b="1" dirty="0">
                <a:solidFill>
                  <a:srgbClr val="008845"/>
                </a:solidFill>
                <a:effectLst>
                  <a:outerShdw blurRad="38100" dist="38100" dir="2700000" algn="tl">
                    <a:srgbClr val="000000">
                      <a:alpha val="43137"/>
                    </a:srgbClr>
                  </a:outerShdw>
                </a:effectLst>
                <a:latin typeface="SassoonPrimaryInfant" pitchFamily="2" charset="0"/>
              </a:rPr>
            </a:br>
            <a:r>
              <a:rPr lang="en-GB" b="1" dirty="0">
                <a:solidFill>
                  <a:srgbClr val="008845"/>
                </a:solidFill>
                <a:effectLst>
                  <a:outerShdw blurRad="38100" dist="38100" dir="2700000" algn="tl">
                    <a:srgbClr val="000000">
                      <a:alpha val="43137"/>
                    </a:srgbClr>
                  </a:outerShdw>
                </a:effectLst>
                <a:latin typeface="SassoonPrimaryInfant" pitchFamily="2" charset="0"/>
              </a:rPr>
              <a:t>2026-2027</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3688" y="548680"/>
            <a:ext cx="5451092" cy="4725144"/>
          </a:xfrm>
          <a:prstGeom prst="rect">
            <a:avLst/>
          </a:prstGeom>
        </p:spPr>
      </p:pic>
    </p:spTree>
    <p:extLst>
      <p:ext uri="{BB962C8B-B14F-4D97-AF65-F5344CB8AC3E}">
        <p14:creationId xmlns:p14="http://schemas.microsoft.com/office/powerpoint/2010/main" val="94483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749451"/>
          </a:xfrm>
        </p:spPr>
        <p:txBody>
          <a:bodyPr>
            <a:noAutofit/>
          </a:bodyPr>
          <a:lstStyle/>
          <a:p>
            <a:pPr algn="ctr"/>
            <a:r>
              <a:rPr lang="en-GB" sz="4000" dirty="0">
                <a:latin typeface="SassoonPrimaryInfant" pitchFamily="2" charset="0"/>
              </a:rPr>
              <a:t>Happy learners make great progress!</a:t>
            </a:r>
          </a:p>
        </p:txBody>
      </p:sp>
      <p:sp>
        <p:nvSpPr>
          <p:cNvPr id="3" name="Content Placeholder 2"/>
          <p:cNvSpPr>
            <a:spLocks noGrp="1"/>
          </p:cNvSpPr>
          <p:nvPr>
            <p:ph idx="1"/>
          </p:nvPr>
        </p:nvSpPr>
        <p:spPr>
          <a:xfrm>
            <a:off x="688740" y="1637671"/>
            <a:ext cx="8075240" cy="4173096"/>
          </a:xfrm>
        </p:spPr>
        <p:txBody>
          <a:bodyPr>
            <a:noAutofit/>
          </a:bodyPr>
          <a:lstStyle/>
          <a:p>
            <a:pPr marL="0" indent="0" algn="just" fontAlgn="base">
              <a:buNone/>
            </a:pPr>
            <a:r>
              <a:rPr lang="en-US" sz="2800" dirty="0">
                <a:latin typeface="SassoonPrimaryInfant" pitchFamily="2" charset="0"/>
              </a:rPr>
              <a:t>Various activities throughout the school day focus on promoting the children’s wellbeing and allowing them to reflect on their learning, relationships and feelings for example:</a:t>
            </a:r>
          </a:p>
          <a:p>
            <a:pPr marL="0" indent="0" algn="just" fontAlgn="base">
              <a:buNone/>
            </a:pPr>
            <a:endParaRPr lang="en-US" sz="2800" dirty="0">
              <a:latin typeface="SassoonPrimaryInfant" pitchFamily="2" charset="0"/>
            </a:endParaRPr>
          </a:p>
          <a:p>
            <a:pPr algn="just" fontAlgn="base"/>
            <a:r>
              <a:rPr lang="en-US" sz="2800" dirty="0">
                <a:latin typeface="SassoonPrimaryInfant" pitchFamily="2" charset="0"/>
              </a:rPr>
              <a:t>Zones of Regulation and self-help toolkits</a:t>
            </a:r>
          </a:p>
          <a:p>
            <a:pPr algn="just" fontAlgn="base"/>
            <a:r>
              <a:rPr lang="en-US" sz="2800" dirty="0">
                <a:latin typeface="SassoonPrimaryInfant" pitchFamily="2" charset="0"/>
              </a:rPr>
              <a:t>Worry boxes</a:t>
            </a:r>
          </a:p>
          <a:p>
            <a:pPr algn="just" fontAlgn="base"/>
            <a:r>
              <a:rPr lang="en-US" sz="2800" dirty="0">
                <a:latin typeface="SassoonPrimaryInfant" pitchFamily="2" charset="0"/>
              </a:rPr>
              <a:t>Circle times/PSHE lessons</a:t>
            </a:r>
          </a:p>
          <a:p>
            <a:pPr algn="just" fontAlgn="base"/>
            <a:r>
              <a:rPr lang="en-US" sz="2800" dirty="0">
                <a:latin typeface="SassoonPrimaryInfant" pitchFamily="2" charset="0"/>
              </a:rPr>
              <a:t>Assemblies</a:t>
            </a:r>
          </a:p>
          <a:p>
            <a:pPr algn="just" fontAlgn="base"/>
            <a:r>
              <a:rPr lang="en-US" sz="2800" dirty="0">
                <a:latin typeface="SassoonPrimaryInfant" pitchFamily="2" charset="0"/>
              </a:rPr>
              <a:t>Drawing and Talking sessions (MHST)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7092" y="4871843"/>
            <a:ext cx="3650330" cy="1335413"/>
          </a:xfrm>
          <a:prstGeom prst="rect">
            <a:avLst/>
          </a:prstGeom>
        </p:spPr>
      </p:pic>
    </p:spTree>
    <p:extLst>
      <p:ext uri="{BB962C8B-B14F-4D97-AF65-F5344CB8AC3E}">
        <p14:creationId xmlns:p14="http://schemas.microsoft.com/office/powerpoint/2010/main" val="222071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854968"/>
          </a:xfrm>
        </p:spPr>
        <p:txBody>
          <a:bodyPr anchor="ctr"/>
          <a:lstStyle/>
          <a:p>
            <a:pPr algn="ctr"/>
            <a:r>
              <a:rPr lang="en-GB" dirty="0"/>
              <a:t>National Assessments</a:t>
            </a:r>
          </a:p>
        </p:txBody>
      </p:sp>
      <p:sp>
        <p:nvSpPr>
          <p:cNvPr id="3" name="Content Placeholder 2"/>
          <p:cNvSpPr>
            <a:spLocks noGrp="1"/>
          </p:cNvSpPr>
          <p:nvPr>
            <p:ph idx="1"/>
          </p:nvPr>
        </p:nvSpPr>
        <p:spPr>
          <a:xfrm>
            <a:off x="395536" y="764704"/>
            <a:ext cx="8229600" cy="4176464"/>
          </a:xfrm>
        </p:spPr>
        <p:txBody>
          <a:bodyPr>
            <a:noAutofit/>
          </a:bodyPr>
          <a:lstStyle/>
          <a:p>
            <a:pPr marL="0" indent="0" algn="just">
              <a:buNone/>
            </a:pPr>
            <a:endParaRPr lang="en-GB" sz="3600" dirty="0">
              <a:latin typeface="SassoonPrimaryInfant" pitchFamily="2" charset="0"/>
            </a:endParaRPr>
          </a:p>
          <a:p>
            <a:pPr algn="just"/>
            <a:r>
              <a:rPr lang="en-GB" sz="2400" dirty="0">
                <a:latin typeface="SassoonPrimaryInfant" pitchFamily="2" charset="0"/>
              </a:rPr>
              <a:t>In the summer term, Year 1 children take part in a national assessment.</a:t>
            </a:r>
          </a:p>
          <a:p>
            <a:pPr algn="just"/>
            <a:endParaRPr lang="en-GB" sz="2400" dirty="0">
              <a:latin typeface="SassoonPrimaryInfant" pitchFamily="2" charset="0"/>
            </a:endParaRPr>
          </a:p>
          <a:p>
            <a:pPr marL="0" indent="0" algn="just">
              <a:buNone/>
            </a:pPr>
            <a:r>
              <a:rPr lang="en-GB" sz="2400" b="1" dirty="0">
                <a:latin typeface="SassoonPrimaryInfant"/>
              </a:rPr>
              <a:t>Year 1:</a:t>
            </a:r>
            <a:r>
              <a:rPr lang="en-GB" sz="2400" dirty="0">
                <a:latin typeface="SassoonPrimaryInfant"/>
              </a:rPr>
              <a:t> Phonics Screening (June 2027)</a:t>
            </a:r>
            <a:endParaRPr lang="en-GB" sz="2400" b="1" dirty="0">
              <a:latin typeface="SassoonPrimaryInfant"/>
            </a:endParaRPr>
          </a:p>
          <a:p>
            <a:pPr marL="0" indent="0">
              <a:buNone/>
            </a:pPr>
            <a:endParaRPr lang="en-GB" sz="3600" dirty="0">
              <a:latin typeface="SassoonPrimaryInfant" pitchFamily="2" charset="0"/>
            </a:endParaRPr>
          </a:p>
          <a:p>
            <a:r>
              <a:rPr lang="en-GB" sz="2400" dirty="0">
                <a:latin typeface="SassoonPrimaryInfant" pitchFamily="2" charset="0"/>
              </a:rPr>
              <a:t>Further information regarding the Phonics Screening Check will be provided during the next academic year</a:t>
            </a:r>
            <a:r>
              <a:rPr lang="en-GB" sz="3600" dirty="0">
                <a:latin typeface="SassoonPrimaryInfant" pitchFamily="2" charset="0"/>
              </a:rPr>
              <a:t>.</a:t>
            </a:r>
          </a:p>
          <a:p>
            <a:pPr marL="0" indent="0">
              <a:buNone/>
            </a:pPr>
            <a:endParaRPr lang="en-GB" sz="2400" dirty="0">
              <a:latin typeface="SassoonPrimaryInfant" pitchFamily="2" charset="0"/>
            </a:endParaRPr>
          </a:p>
          <a:p>
            <a:pPr marL="0" indent="0">
              <a:buNone/>
            </a:pPr>
            <a:endParaRPr lang="en-GB" sz="2400" dirty="0">
              <a:latin typeface="SassoonPrimaryInfant" pitchFamily="2" charset="0"/>
            </a:endParaRPr>
          </a:p>
        </p:txBody>
      </p:sp>
    </p:spTree>
    <p:extLst>
      <p:ext uri="{BB962C8B-B14F-4D97-AF65-F5344CB8AC3E}">
        <p14:creationId xmlns:p14="http://schemas.microsoft.com/office/powerpoint/2010/main" val="119394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90" y="548680"/>
            <a:ext cx="8229600" cy="638944"/>
          </a:xfrm>
          <a:prstGeom prst="rect">
            <a:avLst/>
          </a:prstGeom>
        </p:spPr>
        <p:txBody>
          <a:bodyPr vert="horz" lIns="0" rIns="0" bIns="0" anchor="b">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GB" dirty="0">
                <a:latin typeface="SassoonPrimaryInfant" pitchFamily="2" charset="0"/>
              </a:rPr>
              <a:t>Homework</a:t>
            </a:r>
          </a:p>
        </p:txBody>
      </p:sp>
      <p:sp>
        <p:nvSpPr>
          <p:cNvPr id="6" name="Content Placeholder 2"/>
          <p:cNvSpPr txBox="1">
            <a:spLocks/>
          </p:cNvSpPr>
          <p:nvPr/>
        </p:nvSpPr>
        <p:spPr>
          <a:xfrm>
            <a:off x="212398" y="1700808"/>
            <a:ext cx="8251482" cy="439248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en-GB" u="sng" dirty="0">
                <a:latin typeface="SassoonPrimaryInfant" pitchFamily="2" charset="0"/>
              </a:rPr>
              <a:t>Homework this term will consist of: </a:t>
            </a:r>
          </a:p>
          <a:p>
            <a:pPr lvl="1" algn="just"/>
            <a:r>
              <a:rPr lang="en-US" dirty="0">
                <a:latin typeface="SassoonPrimaryInfant" pitchFamily="2" charset="0"/>
              </a:rPr>
              <a:t>Reading</a:t>
            </a:r>
          </a:p>
          <a:p>
            <a:pPr lvl="1" algn="just"/>
            <a:r>
              <a:rPr lang="en-US" dirty="0">
                <a:latin typeface="SassoonPrimaryInfant" pitchFamily="2" charset="0"/>
              </a:rPr>
              <a:t>Spellings Practice</a:t>
            </a:r>
          </a:p>
          <a:p>
            <a:pPr lvl="1" algn="just"/>
            <a:r>
              <a:rPr lang="en-US" dirty="0" err="1">
                <a:latin typeface="SassoonPrimaryInfant" pitchFamily="2" charset="0"/>
              </a:rPr>
              <a:t>NumBots</a:t>
            </a:r>
            <a:endParaRPr lang="en-US" dirty="0">
              <a:latin typeface="SassoonPrimaryInfant" pitchFamily="2" charset="0"/>
            </a:endParaRPr>
          </a:p>
          <a:p>
            <a:pPr lvl="1" algn="just"/>
            <a:endParaRPr lang="en-US" dirty="0">
              <a:latin typeface="SassoonPrimaryInfant" pitchFamily="2" charset="0"/>
            </a:endParaRPr>
          </a:p>
          <a:p>
            <a:pPr lvl="1" algn="just"/>
            <a:r>
              <a:rPr lang="en-US" dirty="0">
                <a:latin typeface="SassoonPrimaryInfant" pitchFamily="2" charset="0"/>
              </a:rPr>
              <a:t>There is a homework menu with activities for you to choose from. We ask that these are completed in homework books where possible.</a:t>
            </a:r>
            <a:endParaRPr lang="en-GB" dirty="0">
              <a:latin typeface="SassoonPrimaryInfant" pitchFamily="2" charset="0"/>
            </a:endParaRP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4248" y="150912"/>
            <a:ext cx="1659632" cy="1659632"/>
          </a:xfrm>
          <a:prstGeom prst="rect">
            <a:avLst/>
          </a:prstGeom>
        </p:spPr>
      </p:pic>
    </p:spTree>
    <p:extLst>
      <p:ext uri="{BB962C8B-B14F-4D97-AF65-F5344CB8AC3E}">
        <p14:creationId xmlns:p14="http://schemas.microsoft.com/office/powerpoint/2010/main" val="353319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pPr algn="ctr"/>
            <a:r>
              <a:rPr lang="en-GB" dirty="0"/>
              <a:t>Spellings</a:t>
            </a:r>
          </a:p>
        </p:txBody>
      </p:sp>
      <p:sp>
        <p:nvSpPr>
          <p:cNvPr id="3" name="Content Placeholder 2"/>
          <p:cNvSpPr>
            <a:spLocks noGrp="1"/>
          </p:cNvSpPr>
          <p:nvPr>
            <p:ph idx="1"/>
          </p:nvPr>
        </p:nvSpPr>
        <p:spPr>
          <a:xfrm>
            <a:off x="395536" y="1615105"/>
            <a:ext cx="8229600" cy="4305830"/>
          </a:xfrm>
        </p:spPr>
        <p:txBody>
          <a:bodyPr>
            <a:normAutofit fontScale="92500" lnSpcReduction="20000"/>
          </a:bodyPr>
          <a:lstStyle/>
          <a:p>
            <a:pPr>
              <a:lnSpc>
                <a:spcPct val="120000"/>
              </a:lnSpc>
            </a:pPr>
            <a:r>
              <a:rPr lang="en-GB" sz="2400" dirty="0">
                <a:latin typeface="SassoonPrimaryInfant" pitchFamily="2" charset="0"/>
              </a:rPr>
              <a:t>Spellings are sent home on </a:t>
            </a:r>
            <a:r>
              <a:rPr lang="en-GB" sz="2400" b="1" dirty="0">
                <a:latin typeface="SassoonPrimaryInfant" pitchFamily="2" charset="0"/>
              </a:rPr>
              <a:t>Friday</a:t>
            </a:r>
            <a:r>
              <a:rPr lang="en-GB" sz="2400" dirty="0">
                <a:latin typeface="SassoonPrimaryInfant" pitchFamily="2" charset="0"/>
              </a:rPr>
              <a:t>. </a:t>
            </a:r>
          </a:p>
          <a:p>
            <a:pPr>
              <a:lnSpc>
                <a:spcPct val="120000"/>
              </a:lnSpc>
            </a:pPr>
            <a:r>
              <a:rPr lang="en-GB" sz="2400" dirty="0">
                <a:latin typeface="SassoonPrimaryInfant" pitchFamily="2" charset="0"/>
              </a:rPr>
              <a:t>Children will have a combination of common exception words for their year group, and words with their current phonics/spelling rule focus. </a:t>
            </a:r>
          </a:p>
          <a:p>
            <a:pPr>
              <a:lnSpc>
                <a:spcPct val="120000"/>
              </a:lnSpc>
            </a:pPr>
            <a:r>
              <a:rPr lang="en-GB" sz="2400" dirty="0">
                <a:latin typeface="SassoonPrimaryInfant" pitchFamily="2" charset="0"/>
              </a:rPr>
              <a:t>Please support your child with learning the spelling/phonics patterns at home.</a:t>
            </a:r>
          </a:p>
          <a:p>
            <a:pPr>
              <a:lnSpc>
                <a:spcPct val="120000"/>
              </a:lnSpc>
            </a:pPr>
            <a:r>
              <a:rPr lang="en-GB" sz="2400" dirty="0">
                <a:latin typeface="SassoonPrimaryInfant" pitchFamily="2" charset="0"/>
              </a:rPr>
              <a:t>The test will take place every </a:t>
            </a:r>
            <a:r>
              <a:rPr lang="en-GB" sz="2400" b="1" dirty="0">
                <a:latin typeface="SassoonPrimaryInfant" pitchFamily="2" charset="0"/>
              </a:rPr>
              <a:t>Thursday</a:t>
            </a:r>
            <a:r>
              <a:rPr lang="en-GB" sz="2400" dirty="0">
                <a:latin typeface="SassoonPrimaryInfant" pitchFamily="2" charset="0"/>
              </a:rPr>
              <a:t> and their score will be recorded in their planners. </a:t>
            </a:r>
          </a:p>
          <a:p>
            <a:pPr>
              <a:lnSpc>
                <a:spcPct val="120000"/>
              </a:lnSpc>
            </a:pPr>
            <a:r>
              <a:rPr lang="en-GB" sz="2400" dirty="0">
                <a:latin typeface="SassoonPrimaryInfant" pitchFamily="2" charset="0"/>
              </a:rPr>
              <a:t>In September, a new spelling scheme will be introduced across Year 2 – Year 4. Further information regarding this will be shared in the new academic year.</a:t>
            </a:r>
          </a:p>
        </p:txBody>
      </p:sp>
      <p:pic>
        <p:nvPicPr>
          <p:cNvPr id="4" name="Picture 3" descr="Strathcona Beekeepers: The Beekeepers' Librar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187502"/>
            <a:ext cx="1152128" cy="1449761"/>
          </a:xfrm>
          <a:prstGeom prst="rect">
            <a:avLst/>
          </a:prstGeom>
        </p:spPr>
      </p:pic>
    </p:spTree>
    <p:extLst>
      <p:ext uri="{BB962C8B-B14F-4D97-AF65-F5344CB8AC3E}">
        <p14:creationId xmlns:p14="http://schemas.microsoft.com/office/powerpoint/2010/main" val="155487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4" y="373224"/>
            <a:ext cx="8229600" cy="1143000"/>
          </a:xfrm>
        </p:spPr>
        <p:txBody>
          <a:bodyPr/>
          <a:lstStyle/>
          <a:p>
            <a:pPr algn="ctr"/>
            <a:r>
              <a:rPr lang="en-GB" dirty="0"/>
              <a:t>P.E.</a:t>
            </a:r>
          </a:p>
        </p:txBody>
      </p:sp>
      <p:sp>
        <p:nvSpPr>
          <p:cNvPr id="3" name="Content Placeholder 2"/>
          <p:cNvSpPr>
            <a:spLocks noGrp="1"/>
          </p:cNvSpPr>
          <p:nvPr>
            <p:ph idx="1"/>
          </p:nvPr>
        </p:nvSpPr>
        <p:spPr>
          <a:xfrm>
            <a:off x="277416" y="1050960"/>
            <a:ext cx="8435280" cy="5428632"/>
          </a:xfrm>
        </p:spPr>
        <p:txBody>
          <a:bodyPr>
            <a:noAutofit/>
          </a:bodyPr>
          <a:lstStyle/>
          <a:p>
            <a:pPr marL="0" indent="0">
              <a:buNone/>
            </a:pPr>
            <a:r>
              <a:rPr lang="en-GB" sz="2000" dirty="0">
                <a:latin typeface="SassoonPrimaryInfant" pitchFamily="2" charset="0"/>
              </a:rPr>
              <a:t>P.E. in Key Stage 1 takes place on a </a:t>
            </a:r>
            <a:r>
              <a:rPr lang="en-GB" sz="2000" b="1" dirty="0">
                <a:latin typeface="SassoonPrimaryInfant" pitchFamily="2" charset="0"/>
              </a:rPr>
              <a:t>Friday</a:t>
            </a:r>
            <a:r>
              <a:rPr lang="en-GB" sz="2000" dirty="0">
                <a:latin typeface="SassoonPrimaryInfant" pitchFamily="2" charset="0"/>
              </a:rPr>
              <a:t> afternoon. Throughout the year, children will take part in:</a:t>
            </a:r>
          </a:p>
          <a:p>
            <a:r>
              <a:rPr lang="en-GB" sz="2000" dirty="0">
                <a:latin typeface="SassoonPrimaryInfant" pitchFamily="2" charset="0"/>
              </a:rPr>
              <a:t>Dance</a:t>
            </a:r>
          </a:p>
          <a:p>
            <a:r>
              <a:rPr lang="en-GB" sz="2000" dirty="0">
                <a:latin typeface="SassoonPrimaryInfant" pitchFamily="2" charset="0"/>
              </a:rPr>
              <a:t>Gymnastics</a:t>
            </a:r>
          </a:p>
          <a:p>
            <a:r>
              <a:rPr lang="en-GB" sz="2000" dirty="0">
                <a:latin typeface="SassoonPrimaryInfant" pitchFamily="2" charset="0"/>
              </a:rPr>
              <a:t>Games</a:t>
            </a:r>
          </a:p>
          <a:p>
            <a:pPr marL="0" indent="0" algn="ctr">
              <a:buNone/>
            </a:pPr>
            <a:r>
              <a:rPr lang="en-GB" sz="2000" b="1" dirty="0">
                <a:solidFill>
                  <a:srgbClr val="002060"/>
                </a:solidFill>
                <a:latin typeface="SassoonPrimaryInfant" pitchFamily="2" charset="0"/>
              </a:rPr>
              <a:t>Children will need to </a:t>
            </a:r>
            <a:r>
              <a:rPr lang="en-GB" sz="2000" b="1" u="sng" dirty="0">
                <a:solidFill>
                  <a:srgbClr val="002060"/>
                </a:solidFill>
                <a:latin typeface="SassoonPrimaryInfant" pitchFamily="2" charset="0"/>
              </a:rPr>
              <a:t>come to school </a:t>
            </a:r>
            <a:r>
              <a:rPr lang="en-GB" sz="2000" b="1" dirty="0">
                <a:solidFill>
                  <a:srgbClr val="002060"/>
                </a:solidFill>
                <a:latin typeface="SassoonPrimaryInfant" pitchFamily="2" charset="0"/>
              </a:rPr>
              <a:t>in their P.E. kit.</a:t>
            </a:r>
          </a:p>
          <a:p>
            <a:r>
              <a:rPr lang="en-GB" sz="2000" dirty="0">
                <a:latin typeface="SassoonPrimaryInfant" pitchFamily="2" charset="0"/>
              </a:rPr>
              <a:t>White t-shirt</a:t>
            </a:r>
          </a:p>
          <a:p>
            <a:r>
              <a:rPr lang="en-GB" sz="2000" dirty="0">
                <a:latin typeface="SassoonPrimaryInfant" pitchFamily="2" charset="0"/>
              </a:rPr>
              <a:t>Green shorts (In colder weather, children can also wear dark-coloured jogging bottoms or leggings)</a:t>
            </a:r>
          </a:p>
          <a:p>
            <a:r>
              <a:rPr lang="en-GB" sz="2000" dirty="0">
                <a:latin typeface="SassoonPrimaryInfant" pitchFamily="2" charset="0"/>
              </a:rPr>
              <a:t>Trainers/pumps</a:t>
            </a:r>
            <a:endParaRPr lang="en-US" sz="2000" dirty="0">
              <a:latin typeface="SassoonPrimaryInfant" pitchFamily="2" charset="0"/>
            </a:endParaRPr>
          </a:p>
          <a:p>
            <a:r>
              <a:rPr lang="en-US" sz="2000" b="1" u="sng" dirty="0">
                <a:latin typeface="SassoonPrimaryInfant" pitchFamily="2" charset="0"/>
              </a:rPr>
              <a:t>Please name all kit, including footwear.</a:t>
            </a:r>
          </a:p>
        </p:txBody>
      </p:sp>
      <p:pic>
        <p:nvPicPr>
          <p:cNvPr id="6146" name="Picture 2" descr="C:\Users\staff29.OXHEY\AppData\Local\Microsoft\Windows\Temporary Internet Files\Content.IE5\O8JIM0P9\sports_ki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0" y="116632"/>
            <a:ext cx="1929601" cy="94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4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792088"/>
          </a:xfrm>
        </p:spPr>
        <p:txBody>
          <a:bodyPr>
            <a:normAutofit fontScale="90000"/>
          </a:bodyPr>
          <a:lstStyle/>
          <a:p>
            <a:pPr algn="ctr"/>
            <a:r>
              <a:rPr lang="en-GB" sz="4800" dirty="0">
                <a:latin typeface="SassoonPrimaryInfant" pitchFamily="2" charset="0"/>
              </a:rPr>
              <a:t>Forest School</a:t>
            </a:r>
          </a:p>
        </p:txBody>
      </p:sp>
      <p:sp>
        <p:nvSpPr>
          <p:cNvPr id="3" name="Content Placeholder 2"/>
          <p:cNvSpPr>
            <a:spLocks noGrp="1"/>
          </p:cNvSpPr>
          <p:nvPr>
            <p:ph idx="1"/>
          </p:nvPr>
        </p:nvSpPr>
        <p:spPr>
          <a:xfrm>
            <a:off x="704257" y="1549783"/>
            <a:ext cx="7612159" cy="4759537"/>
          </a:xfrm>
        </p:spPr>
        <p:txBody>
          <a:bodyPr>
            <a:normAutofit fontScale="92500" lnSpcReduction="10000"/>
          </a:bodyPr>
          <a:lstStyle/>
          <a:p>
            <a:pPr algn="just">
              <a:lnSpc>
                <a:spcPct val="120000"/>
              </a:lnSpc>
            </a:pPr>
            <a:r>
              <a:rPr lang="en-GB" sz="2400" dirty="0">
                <a:latin typeface="SassoonPrimaryInfant" pitchFamily="2" charset="0"/>
              </a:rPr>
              <a:t>This year, all classes have been scheduled a 4 week block of Forest School sessions in the school grounds.</a:t>
            </a:r>
          </a:p>
          <a:p>
            <a:pPr algn="just">
              <a:lnSpc>
                <a:spcPct val="120000"/>
              </a:lnSpc>
            </a:pPr>
            <a:endParaRPr lang="en-GB" sz="2400" dirty="0">
              <a:latin typeface="SassoonPrimaryInfant" pitchFamily="2" charset="0"/>
            </a:endParaRPr>
          </a:p>
          <a:p>
            <a:pPr algn="just">
              <a:lnSpc>
                <a:spcPct val="120000"/>
              </a:lnSpc>
            </a:pPr>
            <a:r>
              <a:rPr lang="en-GB" sz="2400" dirty="0">
                <a:latin typeface="SassoonPrimaryInfant" pitchFamily="2" charset="0"/>
              </a:rPr>
              <a:t>Children will take part in a variety of outdoor activities led by specialist Forest School teacher, Mr. Fox.</a:t>
            </a:r>
          </a:p>
          <a:p>
            <a:pPr algn="just">
              <a:lnSpc>
                <a:spcPct val="120000"/>
              </a:lnSpc>
            </a:pPr>
            <a:endParaRPr lang="en-GB" sz="2400" dirty="0">
              <a:latin typeface="SassoonPrimaryInfant" pitchFamily="2" charset="0"/>
            </a:endParaRPr>
          </a:p>
          <a:p>
            <a:pPr algn="just">
              <a:lnSpc>
                <a:spcPct val="120000"/>
              </a:lnSpc>
            </a:pPr>
            <a:r>
              <a:rPr lang="en-GB" sz="2400" dirty="0">
                <a:latin typeface="SassoonPrimaryInfant" pitchFamily="2" charset="0"/>
              </a:rPr>
              <a:t>Children will need a set of weather-appropriate clothes that you are happy to get very muddy!</a:t>
            </a:r>
          </a:p>
          <a:p>
            <a:pPr algn="just">
              <a:lnSpc>
                <a:spcPct val="120000"/>
              </a:lnSpc>
            </a:pPr>
            <a:endParaRPr lang="en-GB" sz="2400" dirty="0">
              <a:latin typeface="SassoonPrimaryInfant" pitchFamily="2" charset="0"/>
            </a:endParaRPr>
          </a:p>
          <a:p>
            <a:pPr algn="just">
              <a:lnSpc>
                <a:spcPct val="120000"/>
              </a:lnSpc>
            </a:pPr>
            <a:r>
              <a:rPr lang="en-GB" sz="2400" dirty="0">
                <a:latin typeface="SassoonPrimaryInfant" pitchFamily="2" charset="0"/>
              </a:rPr>
              <a:t>Once we have confirmed the dates, we will let you know</a:t>
            </a:r>
            <a:r>
              <a:rPr lang="en-GB" dirty="0">
                <a:latin typeface="SassoonPrimaryInfant" pitchFamily="2" charset="0"/>
              </a:rPr>
              <a:t>.</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864" y="283610"/>
            <a:ext cx="1326372" cy="1322227"/>
          </a:xfrm>
          <a:prstGeom prst="rect">
            <a:avLst/>
          </a:prstGeom>
        </p:spPr>
      </p:pic>
    </p:spTree>
    <p:extLst>
      <p:ext uri="{BB962C8B-B14F-4D97-AF65-F5344CB8AC3E}">
        <p14:creationId xmlns:p14="http://schemas.microsoft.com/office/powerpoint/2010/main" val="56217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74" y="343531"/>
            <a:ext cx="8229600" cy="1143000"/>
          </a:xfrm>
        </p:spPr>
        <p:txBody>
          <a:bodyPr/>
          <a:lstStyle/>
          <a:p>
            <a:pPr algn="ctr"/>
            <a:r>
              <a:rPr lang="en-GB" dirty="0">
                <a:latin typeface="SassoonPrimaryInfant" pitchFamily="2" charset="0"/>
              </a:rPr>
              <a:t>Snack</a:t>
            </a:r>
          </a:p>
        </p:txBody>
      </p:sp>
      <p:sp>
        <p:nvSpPr>
          <p:cNvPr id="4" name="Title 1"/>
          <p:cNvSpPr txBox="1">
            <a:spLocks/>
          </p:cNvSpPr>
          <p:nvPr/>
        </p:nvSpPr>
        <p:spPr>
          <a:xfrm>
            <a:off x="395536" y="3735034"/>
            <a:ext cx="8229600" cy="93610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GB" dirty="0">
                <a:latin typeface="SassoonPrimaryInfant" pitchFamily="2" charset="0"/>
              </a:rPr>
              <a:t>Lunch</a:t>
            </a:r>
          </a:p>
        </p:txBody>
      </p:sp>
      <p:sp>
        <p:nvSpPr>
          <p:cNvPr id="6" name="Content Placeholder 2"/>
          <p:cNvSpPr txBox="1">
            <a:spLocks/>
          </p:cNvSpPr>
          <p:nvPr/>
        </p:nvSpPr>
        <p:spPr>
          <a:xfrm>
            <a:off x="471374" y="4891195"/>
            <a:ext cx="8229600" cy="1746423"/>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dirty="0">
                <a:latin typeface="SassoonPrimaryInfant" pitchFamily="2" charset="0"/>
              </a:rPr>
              <a:t>Lunch is from 12:00pm – 1:00pm.</a:t>
            </a:r>
          </a:p>
          <a:p>
            <a:r>
              <a:rPr lang="en-GB" dirty="0">
                <a:latin typeface="SassoonPrimaryInfant" pitchFamily="2" charset="0"/>
              </a:rPr>
              <a:t>All KS1 children are entitled to a free school meal  </a:t>
            </a:r>
          </a:p>
        </p:txBody>
      </p:sp>
      <p:sp>
        <p:nvSpPr>
          <p:cNvPr id="9" name="Content Placeholder 2"/>
          <p:cNvSpPr txBox="1">
            <a:spLocks/>
          </p:cNvSpPr>
          <p:nvPr/>
        </p:nvSpPr>
        <p:spPr>
          <a:xfrm>
            <a:off x="471374" y="1706588"/>
            <a:ext cx="8229600" cy="236030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dirty="0">
                <a:latin typeface="SassoonPrimaryInfant" pitchFamily="2" charset="0"/>
              </a:rPr>
              <a:t>KS1 children are able to have a piece of fruit at morning break with the free fruit scheme.</a:t>
            </a:r>
          </a:p>
          <a:p>
            <a:r>
              <a:rPr lang="en-GB" dirty="0">
                <a:latin typeface="SassoonPrimaryInfant" pitchFamily="2" charset="0"/>
              </a:rPr>
              <a:t>The children can bring in an extra piece of fruit if they would like a snack during their afternoon playtime.  </a:t>
            </a:r>
          </a:p>
          <a:p>
            <a:pPr marL="0" indent="0">
              <a:buFont typeface="Wingdings 2"/>
              <a:buNone/>
            </a:pPr>
            <a:endParaRPr lang="en-GB" dirty="0">
              <a:latin typeface="SassoonPrimaryInfant" pitchFamily="2" charset="0"/>
            </a:endParaRPr>
          </a:p>
        </p:txBody>
      </p:sp>
      <p:pic>
        <p:nvPicPr>
          <p:cNvPr id="3" name="Picture 2" descr="&lt;strong&gt;Fruit&lt;/strong&gt; Plate &lt;strong&gt;clip art&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218" y="3669810"/>
            <a:ext cx="1536558" cy="1066552"/>
          </a:xfrm>
          <a:prstGeom prst="rect">
            <a:avLst/>
          </a:prstGeom>
        </p:spPr>
      </p:pic>
    </p:spTree>
    <p:extLst>
      <p:ext uri="{BB962C8B-B14F-4D97-AF65-F5344CB8AC3E}">
        <p14:creationId xmlns:p14="http://schemas.microsoft.com/office/powerpoint/2010/main" val="397034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pPr algn="ctr"/>
            <a:r>
              <a:rPr lang="en-GB" dirty="0"/>
              <a:t>Drop off</a:t>
            </a:r>
          </a:p>
        </p:txBody>
      </p:sp>
      <p:sp>
        <p:nvSpPr>
          <p:cNvPr id="3" name="Content Placeholder 2"/>
          <p:cNvSpPr>
            <a:spLocks noGrp="1"/>
          </p:cNvSpPr>
          <p:nvPr>
            <p:ph idx="1"/>
          </p:nvPr>
        </p:nvSpPr>
        <p:spPr>
          <a:xfrm>
            <a:off x="395536" y="1844824"/>
            <a:ext cx="8229600" cy="4536504"/>
          </a:xfrm>
        </p:spPr>
        <p:txBody>
          <a:bodyPr>
            <a:normAutofit fontScale="92500" lnSpcReduction="10000"/>
          </a:bodyPr>
          <a:lstStyle/>
          <a:p>
            <a:pPr algn="just"/>
            <a:r>
              <a:rPr lang="en-GB" sz="2400" dirty="0">
                <a:latin typeface="SassoonPrimaryInfant" pitchFamily="2" charset="0"/>
              </a:rPr>
              <a:t>The current drop off times for the three Key Stage 1 classes are between 8:50-9am. A member of staff is available to greet them on the door and to take any messages.</a:t>
            </a:r>
          </a:p>
          <a:p>
            <a:pPr algn="just"/>
            <a:endParaRPr lang="en-GB" sz="2400" dirty="0">
              <a:latin typeface="SassoonPrimaryInfant" pitchFamily="2" charset="0"/>
            </a:endParaRPr>
          </a:p>
          <a:p>
            <a:pPr algn="just"/>
            <a:r>
              <a:rPr lang="en-GB" sz="2400" dirty="0">
                <a:latin typeface="SassoonPrimaryInfant" pitchFamily="2" charset="0"/>
              </a:rPr>
              <a:t>Please ensure you have informed the member of staff on the door if arrangements for the collection of your child, at the end of the day, are different.</a:t>
            </a:r>
          </a:p>
          <a:p>
            <a:pPr algn="just"/>
            <a:endParaRPr lang="en-GB" sz="2400" dirty="0">
              <a:latin typeface="SassoonPrimaryInfant" pitchFamily="2" charset="0"/>
            </a:endParaRPr>
          </a:p>
          <a:p>
            <a:pPr algn="just"/>
            <a:r>
              <a:rPr lang="en-GB" sz="2400" dirty="0">
                <a:latin typeface="SassoonPrimaryInfant" pitchFamily="2" charset="0"/>
              </a:rPr>
              <a:t>Collection is at 3:20pm from your child’s classroom door. A member of staff will dismiss your child to you. If you wish to speak to a member of staff at the end of the day, please wait until all children have been dismissed, for safeguarding reasons, so that all children can be handed over to parents safely. </a:t>
            </a:r>
          </a:p>
        </p:txBody>
      </p:sp>
      <p:pic>
        <p:nvPicPr>
          <p:cNvPr id="5" name="Picture 4"/>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87624" y="476672"/>
            <a:ext cx="2037334" cy="1147820"/>
          </a:xfrm>
          <a:prstGeom prst="round2DiagRect">
            <a:avLst/>
          </a:prstGeom>
        </p:spPr>
      </p:pic>
    </p:spTree>
    <p:extLst>
      <p:ext uri="{BB962C8B-B14F-4D97-AF65-F5344CB8AC3E}">
        <p14:creationId xmlns:p14="http://schemas.microsoft.com/office/powerpoint/2010/main" val="2798947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45840"/>
            <a:ext cx="8229600" cy="1143000"/>
          </a:xfrm>
        </p:spPr>
        <p:txBody>
          <a:bodyPr anchor="ctr">
            <a:normAutofit/>
          </a:bodyPr>
          <a:lstStyle/>
          <a:p>
            <a:pPr algn="ctr"/>
            <a:r>
              <a:rPr lang="en-GB" sz="4000" b="1" dirty="0">
                <a:latin typeface="SassoonPrimaryInfant" pitchFamily="2" charset="0"/>
              </a:rPr>
              <a:t>Contacting School</a:t>
            </a:r>
          </a:p>
        </p:txBody>
      </p:sp>
      <p:sp>
        <p:nvSpPr>
          <p:cNvPr id="3" name="Content Placeholder 2"/>
          <p:cNvSpPr>
            <a:spLocks noGrp="1"/>
          </p:cNvSpPr>
          <p:nvPr>
            <p:ph idx="1"/>
          </p:nvPr>
        </p:nvSpPr>
        <p:spPr>
          <a:xfrm>
            <a:off x="395536" y="2132856"/>
            <a:ext cx="8229600" cy="4176464"/>
          </a:xfrm>
        </p:spPr>
        <p:txBody>
          <a:bodyPr>
            <a:noAutofit/>
          </a:bodyPr>
          <a:lstStyle/>
          <a:p>
            <a:r>
              <a:rPr lang="en-GB" sz="2400" dirty="0">
                <a:latin typeface="SassoonPrimaryInfant" pitchFamily="2" charset="0"/>
              </a:rPr>
              <a:t>If you have any questions or concerns, your first point of contact is your class teacher. </a:t>
            </a:r>
          </a:p>
          <a:p>
            <a:endParaRPr lang="en-GB" sz="2400" dirty="0">
              <a:latin typeface="SassoonPrimaryInfant" pitchFamily="2" charset="0"/>
            </a:endParaRPr>
          </a:p>
          <a:p>
            <a:r>
              <a:rPr lang="en-GB" sz="2400" dirty="0">
                <a:latin typeface="SassoonPrimaryInfant" pitchFamily="2" charset="0"/>
              </a:rPr>
              <a:t>If you have further queries, appointments can be made with a member of the Senior Leadership Team, Assistant Headteacher (Mrs Holt) or Head of School (Mrs. Proffitt).</a:t>
            </a:r>
          </a:p>
          <a:p>
            <a:pPr marL="0" indent="0">
              <a:buNone/>
            </a:pPr>
            <a:endParaRPr lang="en-GB" sz="2400" dirty="0">
              <a:latin typeface="SassoonPrimaryInfant" pitchFamily="2" charset="0"/>
            </a:endParaRPr>
          </a:p>
          <a:p>
            <a:r>
              <a:rPr lang="en-GB" sz="2400" dirty="0">
                <a:latin typeface="SassoonPrimaryInfant" pitchFamily="2" charset="0"/>
              </a:rPr>
              <a:t>Mrs Proffitt or Mrs Holt will also be available on the main gate each morning for </a:t>
            </a:r>
            <a:r>
              <a:rPr lang="en-GB" sz="2400">
                <a:latin typeface="SassoonPrimaryInfant" pitchFamily="2" charset="0"/>
              </a:rPr>
              <a:t>informal queries or questions.  </a:t>
            </a:r>
            <a:endParaRPr lang="en-GB" sz="2400" dirty="0">
              <a:latin typeface="SassoonPrimaryInfant" pitchFamily="2" charset="0"/>
            </a:endParaRPr>
          </a:p>
        </p:txBody>
      </p:sp>
    </p:spTree>
    <p:extLst>
      <p:ext uri="{BB962C8B-B14F-4D97-AF65-F5344CB8AC3E}">
        <p14:creationId xmlns:p14="http://schemas.microsoft.com/office/powerpoint/2010/main" val="2110557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726" t="27360" r="36717" b="24812"/>
          <a:stretch/>
        </p:blipFill>
        <p:spPr>
          <a:xfrm>
            <a:off x="29007" y="692696"/>
            <a:ext cx="9114993" cy="4824536"/>
          </a:xfrm>
          <a:prstGeom prst="rect">
            <a:avLst/>
          </a:prstGeom>
        </p:spPr>
      </p:pic>
    </p:spTree>
    <p:extLst>
      <p:ext uri="{BB962C8B-B14F-4D97-AF65-F5344CB8AC3E}">
        <p14:creationId xmlns:p14="http://schemas.microsoft.com/office/powerpoint/2010/main" val="131088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546"/>
            <a:ext cx="8229600" cy="852704"/>
          </a:xfrm>
        </p:spPr>
        <p:txBody>
          <a:bodyPr anchor="ctr">
            <a:normAutofit/>
          </a:bodyPr>
          <a:lstStyle/>
          <a:p>
            <a:pPr algn="ctr"/>
            <a:r>
              <a:rPr lang="en-GB" dirty="0"/>
              <a:t>KS1 Class Structure</a:t>
            </a:r>
          </a:p>
        </p:txBody>
      </p:sp>
      <p:sp>
        <p:nvSpPr>
          <p:cNvPr id="3" name="Content Placeholder 2"/>
          <p:cNvSpPr>
            <a:spLocks noGrp="1"/>
          </p:cNvSpPr>
          <p:nvPr>
            <p:ph idx="1"/>
          </p:nvPr>
        </p:nvSpPr>
        <p:spPr>
          <a:xfrm>
            <a:off x="647733" y="1525572"/>
            <a:ext cx="7920880" cy="1008112"/>
          </a:xfrm>
        </p:spPr>
        <p:txBody>
          <a:bodyPr>
            <a:normAutofit/>
          </a:bodyPr>
          <a:lstStyle/>
          <a:p>
            <a:pPr marL="0" indent="0" algn="just">
              <a:buNone/>
            </a:pPr>
            <a:r>
              <a:rPr lang="en-GB" sz="2400" dirty="0">
                <a:latin typeface="SassoonPrimaryInfant" pitchFamily="2" charset="0"/>
              </a:rPr>
              <a:t>KS1 is arranged into two Year1 classes and one Year 2 class.</a:t>
            </a:r>
          </a:p>
        </p:txBody>
      </p:sp>
      <p:sp>
        <p:nvSpPr>
          <p:cNvPr id="4" name="Content Placeholder 2"/>
          <p:cNvSpPr txBox="1">
            <a:spLocks/>
          </p:cNvSpPr>
          <p:nvPr/>
        </p:nvSpPr>
        <p:spPr>
          <a:xfrm>
            <a:off x="1835696" y="3756197"/>
            <a:ext cx="7344816" cy="10081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r>
              <a:rPr lang="en-GB" sz="2400" b="1" dirty="0">
                <a:latin typeface="SassoonPrimaryInfant" pitchFamily="2" charset="0"/>
              </a:rPr>
              <a:t>Perfect Pandas (Y1)</a:t>
            </a:r>
          </a:p>
          <a:p>
            <a:pPr marL="0" indent="0" algn="just">
              <a:buFont typeface="Wingdings 2"/>
              <a:buNone/>
            </a:pPr>
            <a:r>
              <a:rPr lang="en-GB" sz="2400" b="1" i="1" dirty="0">
                <a:latin typeface="SassoonPrimaryInfant" pitchFamily="2" charset="0"/>
              </a:rPr>
              <a:t>Teacher: </a:t>
            </a:r>
            <a:r>
              <a:rPr lang="en-GB" sz="2400" dirty="0">
                <a:latin typeface="SassoonPrimaryInfant" pitchFamily="2" charset="0"/>
              </a:rPr>
              <a:t>Mrs E Cooper/Mrs B. Kane </a:t>
            </a:r>
            <a:endParaRPr lang="en-GB" sz="2400" b="1" dirty="0">
              <a:latin typeface="SassoonPrimaryInfant" pitchFamily="2" charset="0"/>
            </a:endParaRPr>
          </a:p>
        </p:txBody>
      </p:sp>
      <p:sp>
        <p:nvSpPr>
          <p:cNvPr id="5" name="Content Placeholder 2"/>
          <p:cNvSpPr txBox="1">
            <a:spLocks/>
          </p:cNvSpPr>
          <p:nvPr/>
        </p:nvSpPr>
        <p:spPr>
          <a:xfrm>
            <a:off x="647733" y="6170138"/>
            <a:ext cx="7920880" cy="10081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r>
              <a:rPr lang="en-GB" sz="2000" dirty="0">
                <a:latin typeface="SassoonPrimaryInfant" pitchFamily="2" charset="0"/>
              </a:rPr>
              <a:t>KS1 will be supported by TAs Mrs Critchlow, Mrs Munro and Mrs Stonier</a:t>
            </a:r>
          </a:p>
        </p:txBody>
      </p:sp>
      <p:sp>
        <p:nvSpPr>
          <p:cNvPr id="6" name="Content Placeholder 2"/>
          <p:cNvSpPr txBox="1">
            <a:spLocks/>
          </p:cNvSpPr>
          <p:nvPr/>
        </p:nvSpPr>
        <p:spPr>
          <a:xfrm>
            <a:off x="1835696" y="2343678"/>
            <a:ext cx="7093296" cy="10081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n-GB" sz="2400" b="1" dirty="0">
                <a:latin typeface="SassoonPrimaryInfant" pitchFamily="2" charset="0"/>
              </a:rPr>
              <a:t>Terrific Turtles (Y1) </a:t>
            </a:r>
          </a:p>
          <a:p>
            <a:pPr marL="0" indent="0" algn="just">
              <a:buFont typeface="Wingdings 2"/>
              <a:buNone/>
            </a:pPr>
            <a:r>
              <a:rPr lang="en-GB" sz="2400" b="1" i="1" dirty="0">
                <a:latin typeface="SassoonPrimaryInfant" pitchFamily="2" charset="0"/>
              </a:rPr>
              <a:t>Teacher: </a:t>
            </a:r>
            <a:r>
              <a:rPr lang="en-GB" sz="2400" dirty="0">
                <a:latin typeface="SassoonPrimaryInfant" pitchFamily="2" charset="0"/>
              </a:rPr>
              <a:t>Mrs R. Taylor</a:t>
            </a:r>
            <a:endParaRPr lang="en-GB" sz="2400" b="1" dirty="0">
              <a:latin typeface="SassoonPrimaryInfant" pitchFamily="2" charset="0"/>
            </a:endParaRPr>
          </a:p>
        </p:txBody>
      </p:sp>
      <p:sp>
        <p:nvSpPr>
          <p:cNvPr id="10" name="Content Placeholder 2">
            <a:extLst>
              <a:ext uri="{FF2B5EF4-FFF2-40B4-BE49-F238E27FC236}">
                <a16:creationId xmlns:a16="http://schemas.microsoft.com/office/drawing/2014/main" id="{821D625B-99CE-4D13-8EA1-555D1AF6E8B9}"/>
              </a:ext>
            </a:extLst>
          </p:cNvPr>
          <p:cNvSpPr txBox="1">
            <a:spLocks/>
          </p:cNvSpPr>
          <p:nvPr/>
        </p:nvSpPr>
        <p:spPr>
          <a:xfrm>
            <a:off x="2411760" y="4828372"/>
            <a:ext cx="7344816" cy="1008112"/>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r>
              <a:rPr lang="en-GB" sz="2400" b="1" dirty="0">
                <a:latin typeface="SassoonPrimaryInfant" pitchFamily="2" charset="0"/>
              </a:rPr>
              <a:t>Amazing Alligators (Y2)</a:t>
            </a:r>
          </a:p>
          <a:p>
            <a:pPr marL="0" indent="0" algn="just">
              <a:buFont typeface="Wingdings 2"/>
              <a:buNone/>
            </a:pPr>
            <a:r>
              <a:rPr lang="en-GB" sz="2400" b="1" i="1" dirty="0">
                <a:latin typeface="SassoonPrimaryInfant" pitchFamily="2" charset="0"/>
              </a:rPr>
              <a:t>Teacher: </a:t>
            </a:r>
            <a:r>
              <a:rPr lang="en-GB" sz="2400" dirty="0">
                <a:latin typeface="SassoonPrimaryInfant" pitchFamily="2" charset="0"/>
              </a:rPr>
              <a:t>Mrs B. Blanchard    </a:t>
            </a:r>
            <a:endParaRPr lang="en-GB" sz="2400" b="1" dirty="0">
              <a:latin typeface="SassoonPrimaryInfant" pitchFamily="2" charset="0"/>
            </a:endParaRPr>
          </a:p>
        </p:txBody>
      </p:sp>
      <p:pic>
        <p:nvPicPr>
          <p:cNvPr id="1027" name="Picture 3" descr="23,691 Panda Illustrations &amp; Clip Art - iStock">
            <a:extLst>
              <a:ext uri="{FF2B5EF4-FFF2-40B4-BE49-F238E27FC236}">
                <a16:creationId xmlns:a16="http://schemas.microsoft.com/office/drawing/2014/main" id="{724D60ED-1AF8-4856-AF43-C13FEC939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834" t="17030" r="20523" b="14847"/>
          <a:stretch>
            <a:fillRect/>
          </a:stretch>
        </p:blipFill>
        <p:spPr bwMode="auto">
          <a:xfrm>
            <a:off x="998653" y="3652818"/>
            <a:ext cx="7953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4">
            <a:extLst>
              <a:ext uri="{FF2B5EF4-FFF2-40B4-BE49-F238E27FC236}">
                <a16:creationId xmlns:a16="http://schemas.microsoft.com/office/drawing/2014/main" id="{E9BD1480-37E3-4BAC-93DA-531A8D2D4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6881" t="38419" r="21252" b="42960"/>
          <a:stretch>
            <a:fillRect/>
          </a:stretch>
        </p:blipFill>
        <p:spPr bwMode="auto">
          <a:xfrm>
            <a:off x="926510" y="2407734"/>
            <a:ext cx="939625" cy="828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15">
            <a:extLst>
              <a:ext uri="{FF2B5EF4-FFF2-40B4-BE49-F238E27FC236}">
                <a16:creationId xmlns:a16="http://schemas.microsoft.com/office/drawing/2014/main" id="{C92413D0-D279-4335-8A0F-B139A61BD89D}"/>
              </a:ext>
            </a:extLst>
          </p:cNvPr>
          <p:cNvPicPr>
            <a:picLocks noChangeAspect="1"/>
          </p:cNvPicPr>
          <p:nvPr/>
        </p:nvPicPr>
        <p:blipFill>
          <a:blip r:embed="rId5"/>
          <a:stretch>
            <a:fillRect/>
          </a:stretch>
        </p:blipFill>
        <p:spPr>
          <a:xfrm>
            <a:off x="1311112" y="4924704"/>
            <a:ext cx="1049168" cy="664358"/>
          </a:xfrm>
          <a:prstGeom prst="rect">
            <a:avLst/>
          </a:prstGeom>
        </p:spPr>
      </p:pic>
    </p:spTree>
    <p:extLst>
      <p:ext uri="{BB962C8B-B14F-4D97-AF65-F5344CB8AC3E}">
        <p14:creationId xmlns:p14="http://schemas.microsoft.com/office/powerpoint/2010/main" val="35164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229600" cy="1143000"/>
          </a:xfrm>
        </p:spPr>
        <p:txBody>
          <a:bodyPr>
            <a:noAutofit/>
          </a:bodyPr>
          <a:lstStyle/>
          <a:p>
            <a:pPr algn="ctr"/>
            <a:r>
              <a:rPr lang="en-GB" sz="4400" dirty="0">
                <a:latin typeface="SassoonPrimaryInfant" pitchFamily="2" charset="0"/>
              </a:rPr>
              <a:t>Please do not hesitate to get in touch if you have any questions.</a:t>
            </a:r>
            <a:br>
              <a:rPr lang="en-GB" sz="4400" dirty="0">
                <a:latin typeface="SassoonPrimaryInfant" pitchFamily="2" charset="0"/>
              </a:rPr>
            </a:br>
            <a:br>
              <a:rPr lang="en-GB" sz="4400" dirty="0">
                <a:latin typeface="SassoonPrimaryInfant" pitchFamily="2" charset="0"/>
              </a:rPr>
            </a:br>
            <a:r>
              <a:rPr lang="en-GB" sz="4400" dirty="0">
                <a:latin typeface="SassoonPrimaryInfant" pitchFamily="2" charset="0"/>
              </a:rPr>
              <a:t>Thank you.</a:t>
            </a:r>
          </a:p>
        </p:txBody>
      </p:sp>
    </p:spTree>
    <p:extLst>
      <p:ext uri="{BB962C8B-B14F-4D97-AF65-F5344CB8AC3E}">
        <p14:creationId xmlns:p14="http://schemas.microsoft.com/office/powerpoint/2010/main" val="426743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E4F999-31C6-4A7B-8ACD-85290508DC7E}"/>
              </a:ext>
            </a:extLst>
          </p:cNvPr>
          <p:cNvSpPr txBox="1">
            <a:spLocks/>
          </p:cNvSpPr>
          <p:nvPr/>
        </p:nvSpPr>
        <p:spPr>
          <a:xfrm>
            <a:off x="-684584" y="174274"/>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dirty="0"/>
              <a:t>Attendance and Punctuality</a:t>
            </a:r>
          </a:p>
        </p:txBody>
      </p:sp>
      <p:pic>
        <p:nvPicPr>
          <p:cNvPr id="6" name="Picture 5">
            <a:extLst>
              <a:ext uri="{FF2B5EF4-FFF2-40B4-BE49-F238E27FC236}">
                <a16:creationId xmlns:a16="http://schemas.microsoft.com/office/drawing/2014/main" id="{1A28F70F-2BB5-4A59-8397-BA1AFF518B55}"/>
              </a:ext>
            </a:extLst>
          </p:cNvPr>
          <p:cNvPicPr>
            <a:picLocks noChangeAspect="1"/>
          </p:cNvPicPr>
          <p:nvPr/>
        </p:nvPicPr>
        <p:blipFill>
          <a:blip r:embed="rId2"/>
          <a:stretch>
            <a:fillRect/>
          </a:stretch>
        </p:blipFill>
        <p:spPr>
          <a:xfrm>
            <a:off x="9612560" y="4941168"/>
            <a:ext cx="3456243" cy="2095423"/>
          </a:xfrm>
          <a:prstGeom prst="rect">
            <a:avLst/>
          </a:prstGeom>
        </p:spPr>
      </p:pic>
      <p:pic>
        <p:nvPicPr>
          <p:cNvPr id="8" name="Picture 7">
            <a:extLst>
              <a:ext uri="{FF2B5EF4-FFF2-40B4-BE49-F238E27FC236}">
                <a16:creationId xmlns:a16="http://schemas.microsoft.com/office/drawing/2014/main" id="{D97DD4FE-49A0-46E4-8C98-3F4AD25C6CC6}"/>
              </a:ext>
            </a:extLst>
          </p:cNvPr>
          <p:cNvPicPr>
            <a:picLocks noChangeAspect="1"/>
          </p:cNvPicPr>
          <p:nvPr/>
        </p:nvPicPr>
        <p:blipFill>
          <a:blip r:embed="rId3"/>
          <a:stretch>
            <a:fillRect/>
          </a:stretch>
        </p:blipFill>
        <p:spPr>
          <a:xfrm>
            <a:off x="827584" y="1340768"/>
            <a:ext cx="3991254" cy="5342958"/>
          </a:xfrm>
          <a:prstGeom prst="rect">
            <a:avLst/>
          </a:prstGeom>
        </p:spPr>
      </p:pic>
      <p:sp>
        <p:nvSpPr>
          <p:cNvPr id="10" name="TextBox 9">
            <a:extLst>
              <a:ext uri="{FF2B5EF4-FFF2-40B4-BE49-F238E27FC236}">
                <a16:creationId xmlns:a16="http://schemas.microsoft.com/office/drawing/2014/main" id="{C64F5CA6-9A2A-4061-A634-709FBA4EC29B}"/>
              </a:ext>
            </a:extLst>
          </p:cNvPr>
          <p:cNvSpPr txBox="1"/>
          <p:nvPr/>
        </p:nvSpPr>
        <p:spPr>
          <a:xfrm>
            <a:off x="5292080" y="1844824"/>
            <a:ext cx="3394720" cy="4093428"/>
          </a:xfrm>
          <a:prstGeom prst="rect">
            <a:avLst/>
          </a:prstGeom>
          <a:noFill/>
        </p:spPr>
        <p:txBody>
          <a:bodyPr wrap="square" rtlCol="0">
            <a:spAutoFit/>
          </a:bodyPr>
          <a:lstStyle/>
          <a:p>
            <a:r>
              <a:rPr lang="en-GB" sz="2000" dirty="0">
                <a:latin typeface="SassoonPrimaryInfant" pitchFamily="2" charset="0"/>
              </a:rPr>
              <a:t>The school promotes the importance of good attendance and punctuality in order that our pupils achieve their best outcomes.</a:t>
            </a:r>
          </a:p>
          <a:p>
            <a:endParaRPr lang="en-GB" sz="2000" dirty="0">
              <a:latin typeface="SassoonPrimaryInfant" pitchFamily="2" charset="0"/>
            </a:endParaRPr>
          </a:p>
          <a:p>
            <a:r>
              <a:rPr lang="en-GB" sz="2000" dirty="0">
                <a:latin typeface="SassoonPrimaryInfant" pitchFamily="2" charset="0"/>
              </a:rPr>
              <a:t>Our school target for attendance is 96.5%.</a:t>
            </a:r>
          </a:p>
          <a:p>
            <a:endParaRPr lang="en-GB" sz="2000" dirty="0">
              <a:latin typeface="SassoonPrimaryInfant" pitchFamily="2" charset="0"/>
            </a:endParaRPr>
          </a:p>
          <a:p>
            <a:endParaRPr lang="en-GB" sz="2000" dirty="0">
              <a:latin typeface="SassoonPrimaryInfant" pitchFamily="2" charset="0"/>
            </a:endParaRPr>
          </a:p>
          <a:p>
            <a:r>
              <a:rPr lang="en-GB" sz="2000" dirty="0">
                <a:latin typeface="SassoonPrimaryInfant" pitchFamily="2" charset="0"/>
              </a:rPr>
              <a:t>This equates to approximately 6 days of absence and 30 hours of lost learning. </a:t>
            </a:r>
          </a:p>
        </p:txBody>
      </p:sp>
    </p:spTree>
    <p:extLst>
      <p:ext uri="{BB962C8B-B14F-4D97-AF65-F5344CB8AC3E}">
        <p14:creationId xmlns:p14="http://schemas.microsoft.com/office/powerpoint/2010/main" val="15019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ED62F-D753-45B6-8EA7-26CF6248B1E5}"/>
              </a:ext>
            </a:extLst>
          </p:cNvPr>
          <p:cNvPicPr>
            <a:picLocks noChangeAspect="1"/>
          </p:cNvPicPr>
          <p:nvPr/>
        </p:nvPicPr>
        <p:blipFill>
          <a:blip r:embed="rId2"/>
          <a:stretch>
            <a:fillRect/>
          </a:stretch>
        </p:blipFill>
        <p:spPr>
          <a:xfrm>
            <a:off x="683568" y="207547"/>
            <a:ext cx="3890138" cy="5280213"/>
          </a:xfrm>
          <a:prstGeom prst="rect">
            <a:avLst/>
          </a:prstGeom>
        </p:spPr>
      </p:pic>
      <p:sp>
        <p:nvSpPr>
          <p:cNvPr id="4" name="TextBox 3">
            <a:extLst>
              <a:ext uri="{FF2B5EF4-FFF2-40B4-BE49-F238E27FC236}">
                <a16:creationId xmlns:a16="http://schemas.microsoft.com/office/drawing/2014/main" id="{0B440843-2C02-40EA-8BF4-57CFAA89AB68}"/>
              </a:ext>
            </a:extLst>
          </p:cNvPr>
          <p:cNvSpPr txBox="1"/>
          <p:nvPr/>
        </p:nvSpPr>
        <p:spPr>
          <a:xfrm>
            <a:off x="5148064" y="980728"/>
            <a:ext cx="3672408" cy="4401205"/>
          </a:xfrm>
          <a:prstGeom prst="rect">
            <a:avLst/>
          </a:prstGeom>
          <a:noFill/>
        </p:spPr>
        <p:txBody>
          <a:bodyPr wrap="square" rtlCol="0">
            <a:spAutoFit/>
          </a:bodyPr>
          <a:lstStyle/>
          <a:p>
            <a:r>
              <a:rPr lang="en-GB" sz="2000" dirty="0">
                <a:latin typeface="SassoonPrimaryInfant" pitchFamily="2" charset="0"/>
              </a:rPr>
              <a:t>We also promote the importance of punctuality and being in school, every day, ready, on time.</a:t>
            </a:r>
          </a:p>
          <a:p>
            <a:endParaRPr lang="en-GB" sz="2000" dirty="0">
              <a:latin typeface="SassoonPrimaryInfant" pitchFamily="2" charset="0"/>
            </a:endParaRPr>
          </a:p>
          <a:p>
            <a:r>
              <a:rPr lang="en-GB" sz="2000" dirty="0">
                <a:latin typeface="SassoonPrimaryInfant" pitchFamily="2" charset="0"/>
              </a:rPr>
              <a:t>If pupils are late by just 5 minutes each day, this equates to 3 full days or 15 hours of lost learning over the academic year.</a:t>
            </a:r>
          </a:p>
          <a:p>
            <a:endParaRPr lang="en-GB" sz="2000" dirty="0">
              <a:latin typeface="SassoonPrimaryInfant" pitchFamily="2" charset="0"/>
            </a:endParaRPr>
          </a:p>
          <a:p>
            <a:r>
              <a:rPr lang="en-GB" sz="2000" dirty="0">
                <a:latin typeface="SassoonPrimaryInfant" pitchFamily="2" charset="0"/>
              </a:rPr>
              <a:t>Please reach out to us at school if you are experiencing difficulties with punctuality or attendance and we will support however we can.</a:t>
            </a:r>
          </a:p>
        </p:txBody>
      </p:sp>
      <p:sp>
        <p:nvSpPr>
          <p:cNvPr id="5" name="TextBox 4">
            <a:extLst>
              <a:ext uri="{FF2B5EF4-FFF2-40B4-BE49-F238E27FC236}">
                <a16:creationId xmlns:a16="http://schemas.microsoft.com/office/drawing/2014/main" id="{12F4CF9B-C796-4750-883D-F873D7C939F1}"/>
              </a:ext>
            </a:extLst>
          </p:cNvPr>
          <p:cNvSpPr txBox="1"/>
          <p:nvPr/>
        </p:nvSpPr>
        <p:spPr>
          <a:xfrm>
            <a:off x="1763688" y="5456279"/>
            <a:ext cx="5616624" cy="646331"/>
          </a:xfrm>
          <a:prstGeom prst="rect">
            <a:avLst/>
          </a:prstGeom>
          <a:noFill/>
        </p:spPr>
        <p:txBody>
          <a:bodyPr wrap="square" rtlCol="0">
            <a:spAutoFit/>
          </a:bodyPr>
          <a:lstStyle/>
          <a:p>
            <a:r>
              <a:rPr lang="en-GB" dirty="0">
                <a:hlinkClick r:id="rId3"/>
              </a:rPr>
              <a:t>https://www.youtube.com/watch?v=xI1PE1fC2h4</a:t>
            </a:r>
            <a:endParaRPr lang="en-GB" dirty="0"/>
          </a:p>
          <a:p>
            <a:endParaRPr lang="en-GB" dirty="0"/>
          </a:p>
        </p:txBody>
      </p:sp>
      <p:sp>
        <p:nvSpPr>
          <p:cNvPr id="7" name="TextBox 6">
            <a:extLst>
              <a:ext uri="{FF2B5EF4-FFF2-40B4-BE49-F238E27FC236}">
                <a16:creationId xmlns:a16="http://schemas.microsoft.com/office/drawing/2014/main" id="{764697E7-D27C-4CA7-9597-002795BA637D}"/>
              </a:ext>
            </a:extLst>
          </p:cNvPr>
          <p:cNvSpPr txBox="1"/>
          <p:nvPr/>
        </p:nvSpPr>
        <p:spPr>
          <a:xfrm>
            <a:off x="2279277" y="6027985"/>
            <a:ext cx="4585446" cy="923330"/>
          </a:xfrm>
          <a:prstGeom prst="rect">
            <a:avLst/>
          </a:prstGeom>
          <a:noFill/>
        </p:spPr>
        <p:txBody>
          <a:bodyPr wrap="square">
            <a:spAutoFit/>
          </a:bodyPr>
          <a:lstStyle/>
          <a:p>
            <a:r>
              <a:rPr lang="en-GB" dirty="0">
                <a:hlinkClick r:id="rId4"/>
              </a:rPr>
              <a:t>https://www.youtube.com/watch?v=_i5KxggkPTw</a:t>
            </a:r>
            <a:endParaRPr lang="en-GB" dirty="0"/>
          </a:p>
          <a:p>
            <a:endParaRPr lang="en-GB" dirty="0"/>
          </a:p>
        </p:txBody>
      </p:sp>
    </p:spTree>
    <p:extLst>
      <p:ext uri="{BB962C8B-B14F-4D97-AF65-F5344CB8AC3E}">
        <p14:creationId xmlns:p14="http://schemas.microsoft.com/office/powerpoint/2010/main" val="221478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972"/>
            <a:ext cx="8229600" cy="1143000"/>
          </a:xfrm>
        </p:spPr>
        <p:txBody>
          <a:bodyPr/>
          <a:lstStyle/>
          <a:p>
            <a:pPr algn="ctr"/>
            <a:r>
              <a:rPr lang="en-GB" dirty="0"/>
              <a:t>Oxhey Uniform</a:t>
            </a:r>
          </a:p>
        </p:txBody>
      </p:sp>
      <p:sp>
        <p:nvSpPr>
          <p:cNvPr id="3" name="Content Placeholder 2"/>
          <p:cNvSpPr>
            <a:spLocks noGrp="1"/>
          </p:cNvSpPr>
          <p:nvPr>
            <p:ph idx="1"/>
          </p:nvPr>
        </p:nvSpPr>
        <p:spPr>
          <a:xfrm>
            <a:off x="457200" y="2780928"/>
            <a:ext cx="8229600" cy="3381008"/>
          </a:xfrm>
        </p:spPr>
        <p:txBody>
          <a:bodyPr>
            <a:normAutofit fontScale="92500" lnSpcReduction="10000"/>
          </a:bodyPr>
          <a:lstStyle/>
          <a:p>
            <a:r>
              <a:rPr lang="en-GB" sz="2000" dirty="0">
                <a:latin typeface="SassoonPrimaryInfant" pitchFamily="2" charset="0"/>
              </a:rPr>
              <a:t>Green jumper or cardigan</a:t>
            </a:r>
          </a:p>
          <a:p>
            <a:r>
              <a:rPr lang="en-GB" sz="2000" dirty="0">
                <a:latin typeface="SassoonPrimaryInfant" pitchFamily="2" charset="0"/>
              </a:rPr>
              <a:t>White t-shirt or shirt</a:t>
            </a:r>
          </a:p>
          <a:p>
            <a:r>
              <a:rPr lang="en-GB" sz="2000" dirty="0">
                <a:latin typeface="SassoonPrimaryInfant" pitchFamily="2" charset="0"/>
              </a:rPr>
              <a:t>Grey trousers, skirt or pinafore dress </a:t>
            </a:r>
          </a:p>
          <a:p>
            <a:r>
              <a:rPr lang="en-GB" sz="2000" dirty="0">
                <a:latin typeface="SassoonPrimaryInfant" pitchFamily="2" charset="0"/>
              </a:rPr>
              <a:t>Grey shorts or green checked summer dress</a:t>
            </a:r>
          </a:p>
          <a:p>
            <a:r>
              <a:rPr lang="en-GB" sz="2000" dirty="0">
                <a:latin typeface="SassoonPrimaryInfant" pitchFamily="2" charset="0"/>
              </a:rPr>
              <a:t>Black shoes (boots can be worn in bad weather, with a change of shoes in bags)</a:t>
            </a:r>
          </a:p>
          <a:p>
            <a:endParaRPr lang="en-US" sz="2000" dirty="0">
              <a:latin typeface="SassoonPrimaryInfant" pitchFamily="2" charset="0"/>
            </a:endParaRPr>
          </a:p>
          <a:p>
            <a:endParaRPr lang="en-US" sz="2000" dirty="0">
              <a:latin typeface="SassoonPrimaryInfant" pitchFamily="2" charset="0"/>
            </a:endParaRPr>
          </a:p>
          <a:p>
            <a:r>
              <a:rPr lang="en-US" sz="2000" dirty="0">
                <a:latin typeface="SassoonPrimaryInfant" pitchFamily="2" charset="0"/>
              </a:rPr>
              <a:t>Please ensure all uniform is named.</a:t>
            </a:r>
            <a:endParaRPr lang="en-GB" sz="2000" dirty="0">
              <a:latin typeface="SassoonPrimaryInfant" pitchFamily="2" charset="0"/>
            </a:endParaRPr>
          </a:p>
        </p:txBody>
      </p:sp>
      <p:sp>
        <p:nvSpPr>
          <p:cNvPr id="4" name="Rectangle 3"/>
          <p:cNvSpPr/>
          <p:nvPr/>
        </p:nvSpPr>
        <p:spPr>
          <a:xfrm>
            <a:off x="457200" y="1988840"/>
            <a:ext cx="8229600" cy="523220"/>
          </a:xfrm>
          <a:prstGeom prst="rect">
            <a:avLst/>
          </a:prstGeom>
        </p:spPr>
        <p:txBody>
          <a:bodyPr wrap="square">
            <a:spAutoFit/>
          </a:bodyPr>
          <a:lstStyle/>
          <a:p>
            <a:r>
              <a:rPr lang="en-GB" sz="2800" dirty="0">
                <a:latin typeface="SassoonPrimaryInfant" pitchFamily="2" charset="0"/>
              </a:rPr>
              <a:t>Children are asked to wear full school uniform:</a:t>
            </a:r>
          </a:p>
        </p:txBody>
      </p:sp>
    </p:spTree>
    <p:extLst>
      <p:ext uri="{BB962C8B-B14F-4D97-AF65-F5344CB8AC3E}">
        <p14:creationId xmlns:p14="http://schemas.microsoft.com/office/powerpoint/2010/main" val="179723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407"/>
            <a:ext cx="8229600" cy="996720"/>
          </a:xfrm>
        </p:spPr>
        <p:txBody>
          <a:bodyPr/>
          <a:lstStyle/>
          <a:p>
            <a:pPr algn="ctr"/>
            <a:r>
              <a:rPr lang="en-GB" dirty="0"/>
              <a:t>Reading</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0192" y="297102"/>
            <a:ext cx="2016224" cy="1258493"/>
          </a:xfrm>
          <a:prstGeom prst="rect">
            <a:avLst/>
          </a:prstGeom>
        </p:spPr>
      </p:pic>
      <p:sp>
        <p:nvSpPr>
          <p:cNvPr id="6" name="Content Placeholder 2"/>
          <p:cNvSpPr txBox="1">
            <a:spLocks/>
          </p:cNvSpPr>
          <p:nvPr/>
        </p:nvSpPr>
        <p:spPr>
          <a:xfrm>
            <a:off x="486076" y="1547524"/>
            <a:ext cx="8229600" cy="4806998"/>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GB" sz="2400" dirty="0">
                <a:latin typeface="SassoonPrimaryInfant" pitchFamily="2" charset="0"/>
              </a:rPr>
              <a:t>Children will take home a home reading book of a level suitable for them.</a:t>
            </a:r>
          </a:p>
          <a:p>
            <a:r>
              <a:rPr lang="en-GB" sz="2400" dirty="0">
                <a:latin typeface="SassoonPrimaryInfant" pitchFamily="2" charset="0"/>
              </a:rPr>
              <a:t>If your child takes part in phonics lessons at school, they will  bring home a phonics book, matched to the sound they are currently learning. This needs to be read </a:t>
            </a:r>
            <a:r>
              <a:rPr lang="en-GB" sz="2400" u="sng" dirty="0">
                <a:latin typeface="SassoonPrimaryInfant" pitchFamily="2" charset="0"/>
              </a:rPr>
              <a:t>3</a:t>
            </a:r>
            <a:r>
              <a:rPr lang="en-GB" sz="2400" dirty="0">
                <a:latin typeface="SassoonPrimaryInfant" pitchFamily="2" charset="0"/>
              </a:rPr>
              <a:t> times.</a:t>
            </a:r>
          </a:p>
          <a:p>
            <a:r>
              <a:rPr lang="en-GB" sz="2400" dirty="0">
                <a:latin typeface="SassoonPrimaryInfant" pitchFamily="2" charset="0"/>
              </a:rPr>
              <a:t>Children who are reading</a:t>
            </a:r>
            <a:r>
              <a:rPr lang="en-GB" sz="2400" b="1" dirty="0">
                <a:latin typeface="SassoonPrimaryInfant" pitchFamily="2" charset="0"/>
              </a:rPr>
              <a:t> a reading scheme book </a:t>
            </a:r>
            <a:r>
              <a:rPr lang="en-GB" sz="2400" b="1" dirty="0" err="1">
                <a:latin typeface="SassoonPrimaryInfant" pitchFamily="2" charset="0"/>
              </a:rPr>
              <a:t>eg.</a:t>
            </a:r>
            <a:r>
              <a:rPr lang="en-GB" sz="2400" b="1" dirty="0">
                <a:latin typeface="SassoonPrimaryInfant" pitchFamily="2" charset="0"/>
              </a:rPr>
              <a:t> blue, green, orange, turquoise and purple </a:t>
            </a:r>
            <a:r>
              <a:rPr lang="en-GB" sz="2400" dirty="0">
                <a:latin typeface="SassoonPrimaryInfant" pitchFamily="2" charset="0"/>
              </a:rPr>
              <a:t>will be asked to read their book </a:t>
            </a:r>
            <a:r>
              <a:rPr lang="en-GB" sz="2400" u="sng" dirty="0">
                <a:latin typeface="SassoonPrimaryInfant" pitchFamily="2" charset="0"/>
              </a:rPr>
              <a:t>3</a:t>
            </a:r>
            <a:r>
              <a:rPr lang="en-GB" sz="2400" dirty="0">
                <a:latin typeface="SassoonPrimaryInfant" pitchFamily="2" charset="0"/>
              </a:rPr>
              <a:t> times before it is changed. </a:t>
            </a:r>
          </a:p>
          <a:p>
            <a:r>
              <a:rPr lang="en-GB" sz="2400" dirty="0">
                <a:latin typeface="SassoonPrimaryInfant" pitchFamily="2" charset="0"/>
              </a:rPr>
              <a:t>Children reading</a:t>
            </a:r>
            <a:r>
              <a:rPr lang="en-GB" sz="2400" b="1" dirty="0">
                <a:latin typeface="SassoonPrimaryInfant" pitchFamily="2" charset="0"/>
              </a:rPr>
              <a:t> gold </a:t>
            </a:r>
            <a:r>
              <a:rPr lang="en-GB" sz="2400" dirty="0">
                <a:latin typeface="SassoonPrimaryInfant" pitchFamily="2" charset="0"/>
              </a:rPr>
              <a:t>and</a:t>
            </a:r>
            <a:r>
              <a:rPr lang="en-GB" sz="2400" b="1" dirty="0">
                <a:latin typeface="SassoonPrimaryInfant" pitchFamily="2" charset="0"/>
              </a:rPr>
              <a:t> white </a:t>
            </a:r>
            <a:r>
              <a:rPr lang="en-GB" sz="2400" dirty="0">
                <a:latin typeface="SassoonPrimaryInfant" pitchFamily="2" charset="0"/>
              </a:rPr>
              <a:t>books will be asked to read their books </a:t>
            </a:r>
            <a:r>
              <a:rPr lang="en-GB" sz="2400" u="sng" dirty="0">
                <a:latin typeface="SassoonPrimaryInfant" pitchFamily="2" charset="0"/>
              </a:rPr>
              <a:t>twice</a:t>
            </a:r>
            <a:r>
              <a:rPr lang="en-GB" sz="2400" dirty="0">
                <a:latin typeface="SassoonPrimaryInfant" pitchFamily="2" charset="0"/>
              </a:rPr>
              <a:t>. </a:t>
            </a:r>
          </a:p>
          <a:p>
            <a:r>
              <a:rPr lang="en-GB" sz="2400" dirty="0">
                <a:latin typeface="SassoonPrimaryInfant" pitchFamily="2" charset="0"/>
              </a:rPr>
              <a:t>Please sign your child’s planner when they have read so we know when they are ready for a new book and they can move up the reading ladder.</a:t>
            </a:r>
          </a:p>
        </p:txBody>
      </p:sp>
    </p:spTree>
    <p:extLst>
      <p:ext uri="{BB962C8B-B14F-4D97-AF65-F5344CB8AC3E}">
        <p14:creationId xmlns:p14="http://schemas.microsoft.com/office/powerpoint/2010/main" val="358363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52704"/>
          </a:xfrm>
        </p:spPr>
        <p:txBody>
          <a:bodyPr/>
          <a:lstStyle/>
          <a:p>
            <a:pPr algn="ctr"/>
            <a:r>
              <a:rPr lang="en-GB" dirty="0">
                <a:latin typeface="SassoonPrimaryInfant" pitchFamily="2" charset="0"/>
              </a:rPr>
              <a:t>Phonics</a:t>
            </a:r>
          </a:p>
        </p:txBody>
      </p:sp>
      <p:sp>
        <p:nvSpPr>
          <p:cNvPr id="3" name="Content Placeholder 2"/>
          <p:cNvSpPr>
            <a:spLocks noGrp="1"/>
          </p:cNvSpPr>
          <p:nvPr>
            <p:ph idx="1"/>
          </p:nvPr>
        </p:nvSpPr>
        <p:spPr>
          <a:xfrm>
            <a:off x="457200" y="1556792"/>
            <a:ext cx="8229600" cy="4475440"/>
          </a:xfrm>
        </p:spPr>
        <p:txBody>
          <a:bodyPr/>
          <a:lstStyle/>
          <a:p>
            <a:r>
              <a:rPr lang="en-GB" dirty="0">
                <a:latin typeface="SassoonPrimaryInfant" pitchFamily="2" charset="0"/>
              </a:rPr>
              <a:t>Phonics is an approach to the teaching of reading by breaking words down into the individual sounds. Daily phonics sessions take place every morning.</a:t>
            </a:r>
          </a:p>
          <a:p>
            <a:r>
              <a:rPr lang="en-GB" dirty="0">
                <a:latin typeface="SassoonPrimaryInfant" pitchFamily="2" charset="0"/>
              </a:rPr>
              <a:t>At Oxhey, we use the </a:t>
            </a:r>
            <a:r>
              <a:rPr lang="en-GB" b="1" dirty="0">
                <a:latin typeface="SassoonPrimaryInfant" pitchFamily="2" charset="0"/>
              </a:rPr>
              <a:t>‘SoundsWrite’ </a:t>
            </a:r>
            <a:r>
              <a:rPr lang="en-GB" dirty="0">
                <a:latin typeface="SassoonPrimaryInfant" pitchFamily="2" charset="0"/>
              </a:rPr>
              <a:t>phonics scheme.</a:t>
            </a:r>
          </a:p>
          <a:p>
            <a:r>
              <a:rPr lang="en-GB" dirty="0">
                <a:latin typeface="SassoonPrimaryInfant" pitchFamily="2" charset="0"/>
              </a:rPr>
              <a:t>This is a methodical approach that introduces sounds progressively and allows children to secure their phonic recognition.</a:t>
            </a: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73878" y="5127892"/>
            <a:ext cx="1962218" cy="1599208"/>
          </a:xfrm>
          <a:prstGeom prst="rect">
            <a:avLst/>
          </a:prstGeom>
        </p:spPr>
      </p:pic>
    </p:spTree>
    <p:extLst>
      <p:ext uri="{BB962C8B-B14F-4D97-AF65-F5344CB8AC3E}">
        <p14:creationId xmlns:p14="http://schemas.microsoft.com/office/powerpoint/2010/main" val="375022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2984"/>
            <a:ext cx="8229600" cy="1143000"/>
          </a:xfrm>
        </p:spPr>
        <p:txBody>
          <a:bodyPr/>
          <a:lstStyle/>
          <a:p>
            <a:pPr algn="ctr"/>
            <a:r>
              <a:rPr lang="en-GB" dirty="0"/>
              <a:t>Non-Core Curriculum:</a:t>
            </a:r>
          </a:p>
        </p:txBody>
      </p:sp>
      <p:sp>
        <p:nvSpPr>
          <p:cNvPr id="3" name="Content Placeholder 2"/>
          <p:cNvSpPr>
            <a:spLocks noGrp="1"/>
          </p:cNvSpPr>
          <p:nvPr>
            <p:ph idx="1"/>
          </p:nvPr>
        </p:nvSpPr>
        <p:spPr>
          <a:xfrm>
            <a:off x="457200" y="1484664"/>
            <a:ext cx="8229600" cy="2881088"/>
          </a:xfrm>
        </p:spPr>
        <p:txBody>
          <a:bodyPr>
            <a:noAutofit/>
          </a:bodyPr>
          <a:lstStyle/>
          <a:p>
            <a:pPr>
              <a:lnSpc>
                <a:spcPct val="120000"/>
              </a:lnSpc>
            </a:pPr>
            <a:r>
              <a:rPr lang="en-GB" sz="2400" dirty="0">
                <a:latin typeface="SassoonPrimaryInfant" pitchFamily="2" charset="0"/>
              </a:rPr>
              <a:t>Throughout Key Stage 1, non-core subjects (History, Geography, Art, D&amp;T, Music, Computing, R.E., PSHE) are taught as discrete units of work. There is an overarching key question that the unit will aim to answer and the series of lessons will build up to a ‘composite’ – a piece of work which demonstrates the child’s understanding of the subject area. </a:t>
            </a:r>
            <a:endParaRPr lang="en-US" sz="2400" b="1" dirty="0">
              <a:latin typeface="SassoonPrimaryInfant" pitchFamily="2" charset="0"/>
            </a:endParaRPr>
          </a:p>
        </p:txBody>
      </p:sp>
      <p:pic>
        <p:nvPicPr>
          <p:cNvPr id="4" name="Picture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115616" y="4725144"/>
            <a:ext cx="1867272" cy="1867272"/>
          </a:xfrm>
          <a:prstGeom prst="rect">
            <a:avLst/>
          </a:prstGeom>
        </p:spPr>
      </p:pic>
      <p:pic>
        <p:nvPicPr>
          <p:cNvPr id="1026" name="Picture 2" descr="Motte And Bailey Castle Diagram Worksheet - Human Body Anato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043" y="4916161"/>
            <a:ext cx="2723914" cy="1676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178302" y="4849427"/>
            <a:ext cx="2138114" cy="1808101"/>
          </a:xfrm>
          <a:prstGeom prst="rect">
            <a:avLst/>
          </a:prstGeom>
        </p:spPr>
      </p:pic>
    </p:spTree>
    <p:extLst>
      <p:ext uri="{BB962C8B-B14F-4D97-AF65-F5344CB8AC3E}">
        <p14:creationId xmlns:p14="http://schemas.microsoft.com/office/powerpoint/2010/main" val="802512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40"/>
            <a:ext cx="8229600" cy="1143000"/>
          </a:xfrm>
        </p:spPr>
        <p:txBody>
          <a:bodyPr/>
          <a:lstStyle/>
          <a:p>
            <a:pPr algn="ctr"/>
            <a:r>
              <a:rPr lang="en-GB" dirty="0">
                <a:latin typeface="SassoonPrimaryInfant" pitchFamily="2" charset="0"/>
              </a:rPr>
              <a:t>Promoting Independence</a:t>
            </a:r>
          </a:p>
        </p:txBody>
      </p:sp>
      <p:sp>
        <p:nvSpPr>
          <p:cNvPr id="3" name="Content Placeholder 2"/>
          <p:cNvSpPr>
            <a:spLocks noGrp="1"/>
          </p:cNvSpPr>
          <p:nvPr>
            <p:ph idx="1"/>
          </p:nvPr>
        </p:nvSpPr>
        <p:spPr>
          <a:xfrm>
            <a:off x="457200" y="1844824"/>
            <a:ext cx="8229600" cy="4317112"/>
          </a:xfrm>
        </p:spPr>
        <p:txBody>
          <a:bodyPr>
            <a:noAutofit/>
          </a:bodyPr>
          <a:lstStyle/>
          <a:p>
            <a:pPr marL="0" indent="0" algn="just" fontAlgn="base">
              <a:buNone/>
            </a:pPr>
            <a:r>
              <a:rPr lang="en-US" sz="2400" dirty="0">
                <a:latin typeface="SassoonPrimaryInfant" pitchFamily="2" charset="0"/>
              </a:rPr>
              <a:t>In all lessons, we try to ensure children take responsibility for their learning. We aim to promote independence in a variety of ways in the classroom, including:</a:t>
            </a:r>
          </a:p>
          <a:p>
            <a:pPr marL="0" indent="0" fontAlgn="base">
              <a:buNone/>
            </a:pPr>
            <a:endParaRPr lang="en-US" sz="2400" dirty="0">
              <a:latin typeface="SassoonPrimaryInfant" pitchFamily="2" charset="0"/>
            </a:endParaRPr>
          </a:p>
          <a:p>
            <a:pPr fontAlgn="base"/>
            <a:r>
              <a:rPr lang="en-US" sz="2400" dirty="0">
                <a:latin typeface="SassoonPrimaryInfant" pitchFamily="2" charset="0"/>
              </a:rPr>
              <a:t>Working walls</a:t>
            </a:r>
          </a:p>
          <a:p>
            <a:pPr fontAlgn="base"/>
            <a:r>
              <a:rPr lang="en-US" sz="2400" dirty="0">
                <a:latin typeface="SassoonPrimaryInfant" pitchFamily="2" charset="0"/>
              </a:rPr>
              <a:t>Access to concrete equipment</a:t>
            </a:r>
          </a:p>
          <a:p>
            <a:pPr fontAlgn="base"/>
            <a:r>
              <a:rPr lang="en-US" sz="2400" dirty="0">
                <a:latin typeface="SassoonPrimaryInfant" pitchFamily="2" charset="0"/>
              </a:rPr>
              <a:t>Word mats</a:t>
            </a:r>
          </a:p>
          <a:p>
            <a:pPr fontAlgn="base"/>
            <a:r>
              <a:rPr lang="en-US" sz="2400" dirty="0">
                <a:latin typeface="SassoonPrimaryInfant" pitchFamily="2" charset="0"/>
              </a:rPr>
              <a:t>Peer assessment</a:t>
            </a:r>
          </a:p>
          <a:p>
            <a:pPr fontAlgn="base"/>
            <a:r>
              <a:rPr lang="en-US" sz="2400" dirty="0">
                <a:latin typeface="SassoonPrimaryInfant" pitchFamily="2" charset="0"/>
              </a:rPr>
              <a:t>‘5 B's’ – </a:t>
            </a:r>
            <a:r>
              <a:rPr lang="en-US" sz="2400" i="1" dirty="0">
                <a:latin typeface="SassoonPrimaryInfant" pitchFamily="2" charset="0"/>
              </a:rPr>
              <a:t>Brain, Board, Book, Buddy, Boss</a:t>
            </a:r>
          </a:p>
          <a:p>
            <a:pPr fontAlgn="base"/>
            <a:r>
              <a:rPr lang="en-US" sz="2400" dirty="0">
                <a:latin typeface="SassoonPrimaryInfant" pitchFamily="2" charset="0"/>
              </a:rPr>
              <a:t>Self-help boards</a:t>
            </a:r>
          </a:p>
          <a:p>
            <a:pPr marL="0" indent="0" fontAlgn="base">
              <a:buNone/>
            </a:pPr>
            <a:endParaRPr lang="en-US" sz="2000" dirty="0"/>
          </a:p>
        </p:txBody>
      </p:sp>
      <p:pic>
        <p:nvPicPr>
          <p:cNvPr id="4" name="Picture 3"/>
          <p:cNvPicPr>
            <a:picLocks noChangeAspect="1"/>
          </p:cNvPicPr>
          <p:nvPr/>
        </p:nvPicPr>
        <p:blipFill rotWithShape="1">
          <a:blip r:embed="rId3" cstate="print">
            <a:clrChange>
              <a:clrFrom>
                <a:srgbClr val="EDEDED"/>
              </a:clrFrom>
              <a:clrTo>
                <a:srgbClr val="EDEDED">
                  <a:alpha val="0"/>
                </a:srgbClr>
              </a:clrTo>
            </a:clrChange>
            <a:extLst>
              <a:ext uri="{28A0092B-C50C-407E-A947-70E740481C1C}">
                <a14:useLocalDpi xmlns:a14="http://schemas.microsoft.com/office/drawing/2010/main" val="0"/>
              </a:ext>
            </a:extLst>
          </a:blip>
          <a:srcRect l="23809" t="-10185" r="24245" b="8330"/>
          <a:stretch/>
        </p:blipFill>
        <p:spPr>
          <a:xfrm>
            <a:off x="6660232" y="2996953"/>
            <a:ext cx="1728192" cy="2160240"/>
          </a:xfrm>
          <a:prstGeom prst="rect">
            <a:avLst/>
          </a:prstGeom>
        </p:spPr>
      </p:pic>
    </p:spTree>
    <p:extLst>
      <p:ext uri="{BB962C8B-B14F-4D97-AF65-F5344CB8AC3E}">
        <p14:creationId xmlns:p14="http://schemas.microsoft.com/office/powerpoint/2010/main" val="9996546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4f6c5c-375e-4c55-b5cd-dfa118800ac8">
      <Terms xmlns="http://schemas.microsoft.com/office/infopath/2007/PartnerControls"/>
    </lcf76f155ced4ddcb4097134ff3c332f>
    <TaxCatchAll xmlns="bdd55185-8fc5-4dee-9784-3837121dcf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27836A6F77F1438E9EF6C378B22BEB" ma:contentTypeVersion="14" ma:contentTypeDescription="Create a new document." ma:contentTypeScope="" ma:versionID="7cd780b676cbcd6f290114066b1d2db8">
  <xsd:schema xmlns:xsd="http://www.w3.org/2001/XMLSchema" xmlns:xs="http://www.w3.org/2001/XMLSchema" xmlns:p="http://schemas.microsoft.com/office/2006/metadata/properties" xmlns:ns2="174f6c5c-375e-4c55-b5cd-dfa118800ac8" xmlns:ns3="bdd55185-8fc5-4dee-9784-3837121dcfb8" targetNamespace="http://schemas.microsoft.com/office/2006/metadata/properties" ma:root="true" ma:fieldsID="90f58e748b5467237eb8402c1a025de6" ns2:_="" ns3:_="">
    <xsd:import namespace="174f6c5c-375e-4c55-b5cd-dfa118800ac8"/>
    <xsd:import namespace="bdd55185-8fc5-4dee-9784-3837121dcf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f6c5c-375e-4c55-b5cd-dfa118800a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e417ed9-6e09-4aae-adde-8c88d764066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d55185-8fc5-4dee-9784-3837121dcf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d230f20-3e8f-4594-bcd5-679ce2f7e8c9}" ma:internalName="TaxCatchAll" ma:showField="CatchAllData" ma:web="bdd55185-8fc5-4dee-9784-3837121dc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A1B179-E146-4F8E-A863-D76CCF213138}">
  <ds:schemaRefs>
    <ds:schemaRef ds:uri="http://schemas.microsoft.com/sharepoint/v3/contenttype/forms"/>
  </ds:schemaRefs>
</ds:datastoreItem>
</file>

<file path=customXml/itemProps2.xml><?xml version="1.0" encoding="utf-8"?>
<ds:datastoreItem xmlns:ds="http://schemas.openxmlformats.org/officeDocument/2006/customXml" ds:itemID="{71B97A0F-CAFA-41DA-98B6-47083EB2CDEC}">
  <ds:schemaRefs>
    <ds:schemaRef ds:uri="http://schemas.microsoft.com/office/2006/metadata/properties"/>
    <ds:schemaRef ds:uri="http://schemas.microsoft.com/office/infopath/2007/PartnerControls"/>
    <ds:schemaRef ds:uri="174f6c5c-375e-4c55-b5cd-dfa118800ac8"/>
    <ds:schemaRef ds:uri="bdd55185-8fc5-4dee-9784-3837121dcfb8"/>
  </ds:schemaRefs>
</ds:datastoreItem>
</file>

<file path=customXml/itemProps3.xml><?xml version="1.0" encoding="utf-8"?>
<ds:datastoreItem xmlns:ds="http://schemas.openxmlformats.org/officeDocument/2006/customXml" ds:itemID="{7E82B319-8597-4675-96BD-AF66B7D36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f6c5c-375e-4c55-b5cd-dfa118800ac8"/>
    <ds:schemaRef ds:uri="bdd55185-8fc5-4dee-9784-3837121d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3228</TotalTime>
  <Words>1279</Words>
  <Application>Microsoft Office PowerPoint</Application>
  <PresentationFormat>On-screen Show (4:3)</PresentationFormat>
  <Paragraphs>129</Paragraphs>
  <Slides>20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SassoonPrimaryInfant</vt:lpstr>
      <vt:lpstr>Trebuchet MS</vt:lpstr>
      <vt:lpstr>Wingdings 2</vt:lpstr>
      <vt:lpstr>Wingdings 3</vt:lpstr>
      <vt:lpstr>Facet</vt:lpstr>
      <vt:lpstr>Welcome to KS1 2026-2027</vt:lpstr>
      <vt:lpstr>KS1 Class Structure</vt:lpstr>
      <vt:lpstr>PowerPoint Presentation</vt:lpstr>
      <vt:lpstr>PowerPoint Presentation</vt:lpstr>
      <vt:lpstr>Oxhey Uniform</vt:lpstr>
      <vt:lpstr>Reading</vt:lpstr>
      <vt:lpstr>Phonics</vt:lpstr>
      <vt:lpstr>Non-Core Curriculum:</vt:lpstr>
      <vt:lpstr>Promoting Independence</vt:lpstr>
      <vt:lpstr>Happy learners make great progress!</vt:lpstr>
      <vt:lpstr>National Assessments</vt:lpstr>
      <vt:lpstr>PowerPoint Presentation</vt:lpstr>
      <vt:lpstr>Spellings</vt:lpstr>
      <vt:lpstr>P.E.</vt:lpstr>
      <vt:lpstr>Forest School</vt:lpstr>
      <vt:lpstr>Snack</vt:lpstr>
      <vt:lpstr>Drop off</vt:lpstr>
      <vt:lpstr>Contacting School</vt:lpstr>
      <vt:lpstr>PowerPoint Presentation</vt:lpstr>
      <vt:lpstr>Please do not hesitate to get in touch if you have any questions.  Thank you.</vt:lpstr>
    </vt:vector>
  </TitlesOfParts>
  <Company>Oxhey First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Meet the Teacher Evening</dc:title>
  <dc:creator>staff29</dc:creator>
  <cp:lastModifiedBy>B Blanchard</cp:lastModifiedBy>
  <cp:revision>130</cp:revision>
  <cp:lastPrinted>2019-09-18T16:17:14Z</cp:lastPrinted>
  <dcterms:created xsi:type="dcterms:W3CDTF">2016-09-06T19:33:29Z</dcterms:created>
  <dcterms:modified xsi:type="dcterms:W3CDTF">2026-07-06T11:42:46Z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0x0101008127836A6F77F1438E9EF6C378B22BEB</vt:lpwstr>
  </property>
  <property fmtid="{D5CDD505-2E9C-101B-9397-08002B2CF9AE}" pid="3" name="Order">
    <vt:r8>274600</vt:r8>
  </property>
  <property fmtid="{D5CDD505-2E9C-101B-9397-08002B2CF9AE}" pid="4" name="MediaServiceImageTags">
    <vt:lpwstr/>
  </property>
</Properties>
</file>